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9" r:id="rId9"/>
    <p:sldId id="263" r:id="rId10"/>
    <p:sldId id="264" r:id="rId11"/>
    <p:sldId id="270" r:id="rId12"/>
    <p:sldId id="265" r:id="rId13"/>
    <p:sldId id="268" r:id="rId14"/>
  </p:sldIdLst>
  <p:sldSz cx="12192000" cy="6858000"/>
  <p:notesSz cx="12192000" cy="6858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714" y="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Konduru Narasimha" userId="bd3f5b018a89079d" providerId="LiveId" clId="{69F0B7B8-A48D-48FD-8D34-6509FC35AB36}"/>
    <pc:docChg chg="modSld">
      <pc:chgData name="Konduru Narasimha" userId="bd3f5b018a89079d" providerId="LiveId" clId="{69F0B7B8-A48D-48FD-8D34-6509FC35AB36}" dt="2024-03-30T14:42:22.571" v="0" actId="1076"/>
      <pc:docMkLst>
        <pc:docMk/>
      </pc:docMkLst>
      <pc:sldChg chg="modSp mod">
        <pc:chgData name="Konduru Narasimha" userId="bd3f5b018a89079d" providerId="LiveId" clId="{69F0B7B8-A48D-48FD-8D34-6509FC35AB36}" dt="2024-03-30T14:42:22.571" v="0" actId="1076"/>
        <pc:sldMkLst>
          <pc:docMk/>
          <pc:sldMk cId="0" sldId="265"/>
        </pc:sldMkLst>
        <pc:picChg chg="mod">
          <ac:chgData name="Konduru Narasimha" userId="bd3f5b018a89079d" providerId="LiveId" clId="{69F0B7B8-A48D-48FD-8D34-6509FC35AB36}" dt="2024-03-30T14:42:22.571" v="0" actId="1076"/>
          <ac:picMkLst>
            <pc:docMk/>
            <pc:sldMk cId="0" sldId="265"/>
            <ac:picMk id="13" creationId="{FEA2EDFA-59A4-12BC-EED8-7AFB8BE2180E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[excel madhavi.xlsx]Sheet2!PivotTable3</c:name>
    <c:fmtId val="11"/>
  </c:pivotSource>
  <c:chart>
    <c:autoTitleDeleted val="0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  <a:sp3d/>
        </c:spPr>
        <c:marker>
          <c:symbol val="none"/>
        </c:marker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  <a:sp3d/>
        </c:spPr>
        <c:marker>
          <c:symbol val="none"/>
        </c:marker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  <a:sp3d/>
        </c:spPr>
        <c:marker>
          <c:symbol val="none"/>
        </c:marker>
      </c:pivotFmt>
      <c:pivotFmt>
        <c:idx val="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  <a:sp3d/>
        </c:spPr>
        <c:marker>
          <c:symbol val="none"/>
        </c:marker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  <a:sp3d/>
        </c:spPr>
        <c:marker>
          <c:symbol val="none"/>
        </c:marker>
      </c:pivotFmt>
      <c:pivotFmt>
        <c:idx val="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  <a:sp3d/>
        </c:spPr>
        <c:marker>
          <c:symbol val="none"/>
        </c:marker>
      </c:pivotFmt>
      <c:pivotFmt>
        <c:idx val="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  <a:sp3d/>
        </c:spPr>
        <c:marker>
          <c:symbol val="none"/>
        </c:marker>
      </c:pivotFmt>
      <c:pivotFmt>
        <c:idx val="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  <a:sp3d/>
        </c:spPr>
        <c:marker>
          <c:symbol val="none"/>
        </c:marker>
      </c:pivotFmt>
      <c:pivotFmt>
        <c:idx val="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  <a:sp3d/>
        </c:spPr>
        <c:marker>
          <c:symbol val="none"/>
        </c:marker>
      </c:pivotFmt>
      <c:pivotFmt>
        <c:idx val="9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  <a:sp3d/>
        </c:spPr>
        <c:marker>
          <c:symbol val="none"/>
        </c:marker>
      </c:pivotFmt>
      <c:pivotFmt>
        <c:idx val="1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  <a:sp3d/>
        </c:spPr>
        <c:marker>
          <c:symbol val="none"/>
        </c:marker>
      </c:pivotFmt>
      <c:pivotFmt>
        <c:idx val="1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/>
          <a:sp3d/>
        </c:spPr>
        <c:marker>
          <c:symbol val="none"/>
        </c:marker>
      </c:pivotFmt>
    </c:pivotFmts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stacked"/>
        <c:varyColors val="0"/>
        <c:ser>
          <c:idx val="0"/>
          <c:order val="0"/>
          <c:tx>
            <c:strRef>
              <c:f>Sheet2!$B$3:$B$4</c:f>
              <c:strCache>
                <c:ptCount val="1"/>
                <c:pt idx="0">
                  <c:v>Full-Time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  <a:sp3d/>
          </c:spPr>
          <c:invertIfNegative val="0"/>
          <c:cat>
            <c:strRef>
              <c:f>Sheet2!$A$5:$A$9</c:f>
              <c:strCache>
                <c:ptCount val="4"/>
                <c:pt idx="0">
                  <c:v>Zone A</c:v>
                </c:pt>
                <c:pt idx="1">
                  <c:v>Zone B</c:v>
                </c:pt>
                <c:pt idx="2">
                  <c:v>Zone C</c:v>
                </c:pt>
                <c:pt idx="3">
                  <c:v>(blank)</c:v>
                </c:pt>
              </c:strCache>
            </c:strRef>
          </c:cat>
          <c:val>
            <c:numRef>
              <c:f>Sheet2!$B$5:$B$9</c:f>
              <c:numCache>
                <c:formatCode>General</c:formatCode>
                <c:ptCount val="4"/>
                <c:pt idx="0">
                  <c:v>187</c:v>
                </c:pt>
                <c:pt idx="1">
                  <c:v>162</c:v>
                </c:pt>
                <c:pt idx="2">
                  <c:v>155</c:v>
                </c:pt>
              </c:numCache>
            </c:numRef>
          </c:val>
        </c:ser>
        <c:ser>
          <c:idx val="1"/>
          <c:order val="1"/>
          <c:tx>
            <c:strRef>
              <c:f>Sheet2!$C$3:$C$4</c:f>
              <c:strCache>
                <c:ptCount val="1"/>
                <c:pt idx="0">
                  <c:v>Part-Time</c:v>
                </c:pt>
              </c:strCache>
            </c:strRef>
          </c:tx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  <a:sp3d/>
          </c:spPr>
          <c:invertIfNegative val="0"/>
          <c:cat>
            <c:strRef>
              <c:f>Sheet2!$A$5:$A$9</c:f>
              <c:strCache>
                <c:ptCount val="4"/>
                <c:pt idx="0">
                  <c:v>Zone A</c:v>
                </c:pt>
                <c:pt idx="1">
                  <c:v>Zone B</c:v>
                </c:pt>
                <c:pt idx="2">
                  <c:v>Zone C</c:v>
                </c:pt>
                <c:pt idx="3">
                  <c:v>(blank)</c:v>
                </c:pt>
              </c:strCache>
            </c:strRef>
          </c:cat>
          <c:val>
            <c:numRef>
              <c:f>Sheet2!$C$5:$C$9</c:f>
              <c:numCache>
                <c:formatCode>General</c:formatCode>
                <c:ptCount val="4"/>
                <c:pt idx="0">
                  <c:v>159</c:v>
                </c:pt>
                <c:pt idx="1">
                  <c:v>161</c:v>
                </c:pt>
                <c:pt idx="2">
                  <c:v>157</c:v>
                </c:pt>
              </c:numCache>
            </c:numRef>
          </c:val>
        </c:ser>
        <c:ser>
          <c:idx val="2"/>
          <c:order val="2"/>
          <c:tx>
            <c:strRef>
              <c:f>Sheet2!$D$3:$D$4</c:f>
              <c:strCache>
                <c:ptCount val="1"/>
                <c:pt idx="0">
                  <c:v>Temporary</c:v>
                </c:pt>
              </c:strCache>
            </c:strRef>
          </c:tx>
          <c:spPr>
            <a:gradFill rotWithShape="1">
              <a:gsLst>
                <a:gs pos="0">
                  <a:schemeClr val="accent3">
                    <a:satMod val="103000"/>
                    <a:lumMod val="102000"/>
                    <a:tint val="94000"/>
                  </a:schemeClr>
                </a:gs>
                <a:gs pos="50000">
                  <a:schemeClr val="accent3">
                    <a:satMod val="110000"/>
                    <a:lumMod val="100000"/>
                    <a:shade val="100000"/>
                  </a:schemeClr>
                </a:gs>
                <a:gs pos="100000">
                  <a:schemeClr val="accent3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  <a:sp3d/>
          </c:spPr>
          <c:invertIfNegative val="0"/>
          <c:cat>
            <c:strRef>
              <c:f>Sheet2!$A$5:$A$9</c:f>
              <c:strCache>
                <c:ptCount val="4"/>
                <c:pt idx="0">
                  <c:v>Zone A</c:v>
                </c:pt>
                <c:pt idx="1">
                  <c:v>Zone B</c:v>
                </c:pt>
                <c:pt idx="2">
                  <c:v>Zone C</c:v>
                </c:pt>
                <c:pt idx="3">
                  <c:v>(blank)</c:v>
                </c:pt>
              </c:strCache>
            </c:strRef>
          </c:cat>
          <c:val>
            <c:numRef>
              <c:f>Sheet2!$D$5:$D$9</c:f>
              <c:numCache>
                <c:formatCode>General</c:formatCode>
                <c:ptCount val="4"/>
                <c:pt idx="0">
                  <c:v>190</c:v>
                </c:pt>
                <c:pt idx="1">
                  <c:v>196</c:v>
                </c:pt>
                <c:pt idx="2">
                  <c:v>166</c:v>
                </c:pt>
              </c:numCache>
            </c:numRef>
          </c:val>
        </c:ser>
        <c:ser>
          <c:idx val="3"/>
          <c:order val="3"/>
          <c:tx>
            <c:strRef>
              <c:f>Sheet2!$E$3:$E$4</c:f>
              <c:strCache>
                <c:ptCount val="1"/>
                <c:pt idx="0">
                  <c:v>(blank)</c:v>
                </c:pt>
              </c:strCache>
            </c:strRef>
          </c:tx>
          <c:spPr>
            <a:gradFill rotWithShape="1">
              <a:gsLst>
                <a:gs pos="0">
                  <a:schemeClr val="accent4">
                    <a:satMod val="103000"/>
                    <a:lumMod val="102000"/>
                    <a:tint val="94000"/>
                  </a:schemeClr>
                </a:gs>
                <a:gs pos="50000">
                  <a:schemeClr val="accent4">
                    <a:satMod val="110000"/>
                    <a:lumMod val="100000"/>
                    <a:shade val="100000"/>
                  </a:schemeClr>
                </a:gs>
                <a:gs pos="100000">
                  <a:schemeClr val="accent4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/>
            <a:sp3d/>
          </c:spPr>
          <c:invertIfNegative val="0"/>
          <c:cat>
            <c:strRef>
              <c:f>Sheet2!$A$5:$A$9</c:f>
              <c:strCache>
                <c:ptCount val="4"/>
                <c:pt idx="0">
                  <c:v>Zone A</c:v>
                </c:pt>
                <c:pt idx="1">
                  <c:v>Zone B</c:v>
                </c:pt>
                <c:pt idx="2">
                  <c:v>Zone C</c:v>
                </c:pt>
                <c:pt idx="3">
                  <c:v>(blank)</c:v>
                </c:pt>
              </c:strCache>
            </c:strRef>
          </c:cat>
          <c:val>
            <c:numRef>
              <c:f>Sheet2!$E$5:$E$9</c:f>
              <c:numCache>
                <c:formatCode>General</c:formatCode>
                <c:ptCount val="4"/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shape val="box"/>
        <c:axId val="623828272"/>
        <c:axId val="623834800"/>
        <c:axId val="0"/>
      </c:bar3DChart>
      <c:catAx>
        <c:axId val="6238282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2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23834800"/>
        <c:crosses val="autoZero"/>
        <c:auto val="1"/>
        <c:lblAlgn val="ctr"/>
        <c:lblOffset val="100"/>
        <c:noMultiLvlLbl val="0"/>
      </c:catAx>
      <c:valAx>
        <c:axId val="6238348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2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238282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2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0">
  <cs:axisTitle>
    <cs:lnRef idx="0"/>
    <cs:fillRef idx="0"/>
    <cs:effectRef idx="0"/>
    <cs:fontRef idx="minor">
      <a:schemeClr val="tx2"/>
    </cs:fontRef>
    <cs:defRPr sz="900" b="1" kern="1200"/>
  </cs:axisTitle>
  <cs:category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2"/>
    </cs:fontRef>
    <cs:defRPr sz="900" kern="1200"/>
  </cs:dataLabel>
  <cs:dataLabelCallout>
    <cs:lnRef idx="0"/>
    <cs:fillRef idx="0"/>
    <cs:effectRef idx="0"/>
    <cs:fontRef idx="minor">
      <a:schemeClr val="dk2">
        <a:lumMod val="7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2"/>
    <cs:fontRef idx="minor">
      <a:schemeClr val="tx2"/>
    </cs:fontRef>
  </cs:dataPoint>
  <cs:dataPoint3D>
    <cs:lnRef idx="0"/>
    <cs:fillRef idx="3">
      <cs:styleClr val="auto"/>
    </cs:fillRef>
    <cs:effectRef idx="2"/>
    <cs:fontRef idx="minor">
      <a:schemeClr val="tx2"/>
    </cs:fontRef>
  </cs:dataPoint3D>
  <cs:dataPointLine>
    <cs:lnRef idx="0">
      <cs:styleClr val="auto"/>
    </cs:lnRef>
    <cs:fillRef idx="3"/>
    <cs:effectRef idx="2"/>
    <cs:fontRef idx="minor">
      <a:schemeClr val="tx2"/>
    </cs:fontRef>
    <cs:spPr>
      <a:ln w="31750" cap="rnd">
        <a:solidFill>
          <a:schemeClr val="phClr"/>
        </a:solidFill>
        <a:round/>
      </a:ln>
    </cs:spPr>
  </cs:dataPointLine>
  <cs:dataPointMarker>
    <cs:lnRef idx="0"/>
    <cs:fillRef idx="3">
      <cs:styleClr val="auto"/>
    </cs:fillRef>
    <cs:effectRef idx="2"/>
    <cs:fontRef idx="minor">
      <a:schemeClr val="tx2"/>
    </cs:fontRef>
    <cs:spPr>
      <a:ln w="12700">
        <a:solidFill>
          <a:schemeClr val="lt2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2"/>
    <cs:fontRef idx="minor">
      <a:schemeClr val="tx2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2"/>
    </cs:fontRef>
    <cs:spPr>
      <a:ln w="9525">
        <a:solidFill>
          <a:schemeClr val="tx2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dropLine>
  <cs:errorBar>
    <cs:lnRef idx="0"/>
    <cs:fillRef idx="0"/>
    <cs:effectRef idx="0"/>
    <cs:fontRef idx="minor">
      <a:schemeClr val="tx2"/>
    </cs:fontRef>
    <cs:spPr>
      <a:ln w="9525">
        <a:solidFill>
          <a:schemeClr val="tx2">
            <a:lumMod val="75000"/>
          </a:schemeClr>
        </a:solidFill>
        <a:round/>
      </a:ln>
    </cs:spPr>
  </cs:errorBar>
  <cs:floor>
    <cs:lnRef idx="0"/>
    <cs:fillRef idx="0"/>
    <cs:effectRef idx="0"/>
    <cs:fontRef idx="minor">
      <a:schemeClr val="tx2"/>
    </cs:fontRef>
  </cs:floor>
  <cs:gridlineMajor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2"/>
    </cs:fontRef>
    <cs:spPr>
      <a:ln>
        <a:solidFill>
          <a:schemeClr val="tx2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hiLoLine>
  <cs:leader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2"/>
    </cs:fontRef>
    <cs:defRPr sz="900" kern="1200"/>
  </cs:legend>
  <cs:plotArea>
    <cs:lnRef idx="0"/>
    <cs:fillRef idx="0"/>
    <cs:effectRef idx="0"/>
    <cs:fontRef idx="minor">
      <a:schemeClr val="tx2"/>
    </cs:fontRef>
  </cs:plotArea>
  <cs:plotArea3D>
    <cs:lnRef idx="0"/>
    <cs:fillRef idx="0"/>
    <cs:effectRef idx="0"/>
    <cs:fontRef idx="minor">
      <a:schemeClr val="tx2"/>
    </cs:fontRef>
  </cs:plotArea3D>
  <cs:seriesAxis>
    <cs:lnRef idx="0"/>
    <cs:fillRef idx="0"/>
    <cs:effectRef idx="0"/>
    <cs:fontRef idx="minor">
      <a:schemeClr val="tx2"/>
    </cs:fontRef>
    <cs:spPr>
      <a:ln w="9525" cap="flat" cmpd="sng" algn="ctr">
        <a:solidFill>
          <a:schemeClr val="tx2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2"/>
    </cs:fontRef>
    <cs:spPr>
      <a:ln w="9525">
        <a:solidFill>
          <a:schemeClr val="tx2">
            <a:lumMod val="60000"/>
            <a:lumOff val="4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tx2"/>
    </cs:fontRef>
    <cs:defRPr sz="1600" b="1" kern="1200"/>
  </cs:title>
  <cs:trendline>
    <cs:lnRef idx="0">
      <cs:styleClr val="auto"/>
    </cs:lnRef>
    <cs:fillRef idx="0"/>
    <cs:effectRef idx="0"/>
    <cs:fontRef idx="minor">
      <a:schemeClr val="tx2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2"/>
    </cs:fontRef>
    <cs:defRPr sz="900" kern="1200"/>
  </cs:trendlineLabel>
  <cs:upBar>
    <cs:lnRef idx="0"/>
    <cs:fillRef idx="0"/>
    <cs:effectRef idx="0"/>
    <cs:fontRef idx="minor">
      <a:schemeClr val="tx2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2"/>
    </cs:fontRef>
    <cs:defRPr sz="900" kern="1200"/>
  </cs:valueAxis>
  <cs:wall>
    <cs:lnRef idx="0"/>
    <cs:fillRef idx="0"/>
    <cs:effectRef idx="0"/>
    <cs:fontRef idx="minor">
      <a:schemeClr val="tx2"/>
    </cs:fontRef>
  </cs:wall>
</cs:chartStyle>
</file>

<file path=ppt/media/image1.png>
</file>

<file path=ppt/media/image10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6905625" y="0"/>
            <a:ext cx="5283200" cy="3444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B86612-B127-4CD0-BF15-66D49A7175F7}" type="datetimeFigureOut">
              <a:rPr lang="en-IN" smtClean="0"/>
              <a:t>01-09-2024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38600" y="857250"/>
            <a:ext cx="4114800" cy="2314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1219200" y="3300413"/>
            <a:ext cx="9753600" cy="27003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905625" y="6513513"/>
            <a:ext cx="5283200" cy="3444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F439ED-1E90-4106-847A-8EF19031FE2F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185579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7F439ED-1E90-4106-847A-8EF19031FE2F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43535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3195574" y="2067305"/>
            <a:ext cx="5800851" cy="51816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200" b="0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828800" y="3840480"/>
            <a:ext cx="8534400" cy="17145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rgbClr val="2D936B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10" dirty="0"/>
              <a:t>‹#›</a:t>
            </a:fld>
            <a:endParaRPr spc="1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rgbClr val="2D936B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10" dirty="0"/>
              <a:t>‹#›</a:t>
            </a:fld>
            <a:endParaRPr spc="1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0960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6278880" y="1577340"/>
            <a:ext cx="530352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rgbClr val="2D936B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10" dirty="0"/>
              <a:t>‹#›</a:t>
            </a:fld>
            <a:endParaRPr spc="1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80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rgbClr val="2D936B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10" dirty="0"/>
              <a:t>‹#›</a:t>
            </a:fld>
            <a:endParaRPr spc="1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rgbClr val="2D936B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10" dirty="0"/>
              <a:t>‹#›</a:t>
            </a:fld>
            <a:endParaRPr spc="1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9377426" y="4825"/>
            <a:ext cx="1218565" cy="6853555"/>
          </a:xfrm>
          <a:custGeom>
            <a:avLst/>
            <a:gdLst/>
            <a:ahLst/>
            <a:cxnLst/>
            <a:rect l="l" t="t" r="r" b="b"/>
            <a:pathLst>
              <a:path w="1218565" h="6853555">
                <a:moveTo>
                  <a:pt x="0" y="0"/>
                </a:moveTo>
                <a:lnTo>
                  <a:pt x="1218352" y="6853171"/>
                </a:lnTo>
              </a:path>
            </a:pathLst>
          </a:custGeom>
          <a:ln w="9525">
            <a:solidFill>
              <a:srgbClr val="5FCAE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g object 17"/>
          <p:cNvSpPr/>
          <p:nvPr/>
        </p:nvSpPr>
        <p:spPr>
          <a:xfrm>
            <a:off x="7448612" y="3694896"/>
            <a:ext cx="4743450" cy="3163570"/>
          </a:xfrm>
          <a:custGeom>
            <a:avLst/>
            <a:gdLst/>
            <a:ahLst/>
            <a:cxnLst/>
            <a:rect l="l" t="t" r="r" b="b"/>
            <a:pathLst>
              <a:path w="4743450" h="3163570">
                <a:moveTo>
                  <a:pt x="4743387" y="0"/>
                </a:moveTo>
                <a:lnTo>
                  <a:pt x="0" y="3163101"/>
                </a:lnTo>
              </a:path>
            </a:pathLst>
          </a:custGeom>
          <a:ln w="9525">
            <a:solidFill>
              <a:srgbClr val="5FCAEE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g object 18"/>
          <p:cNvSpPr/>
          <p:nvPr/>
        </p:nvSpPr>
        <p:spPr>
          <a:xfrm>
            <a:off x="9182100" y="0"/>
            <a:ext cx="3009900" cy="6858000"/>
          </a:xfrm>
          <a:custGeom>
            <a:avLst/>
            <a:gdLst/>
            <a:ahLst/>
            <a:cxnLst/>
            <a:rect l="l" t="t" r="r" b="b"/>
            <a:pathLst>
              <a:path w="3009900" h="6858000">
                <a:moveTo>
                  <a:pt x="3009899" y="0"/>
                </a:moveTo>
                <a:lnTo>
                  <a:pt x="2044399" y="0"/>
                </a:lnTo>
                <a:lnTo>
                  <a:pt x="0" y="6857996"/>
                </a:lnTo>
                <a:lnTo>
                  <a:pt x="3009899" y="6857996"/>
                </a:lnTo>
                <a:lnTo>
                  <a:pt x="3009899" y="0"/>
                </a:lnTo>
                <a:close/>
              </a:path>
            </a:pathLst>
          </a:custGeom>
          <a:solidFill>
            <a:srgbClr val="5FCAEE">
              <a:alpha val="36077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9" name="bg object 19"/>
          <p:cNvSpPr/>
          <p:nvPr/>
        </p:nvSpPr>
        <p:spPr>
          <a:xfrm>
            <a:off x="9602878" y="0"/>
            <a:ext cx="2589530" cy="6858000"/>
          </a:xfrm>
          <a:custGeom>
            <a:avLst/>
            <a:gdLst/>
            <a:ahLst/>
            <a:cxnLst/>
            <a:rect l="l" t="t" r="r" b="b"/>
            <a:pathLst>
              <a:path w="2589529" h="6858000">
                <a:moveTo>
                  <a:pt x="2589120" y="0"/>
                </a:moveTo>
                <a:lnTo>
                  <a:pt x="0" y="0"/>
                </a:lnTo>
                <a:lnTo>
                  <a:pt x="1208884" y="6857996"/>
                </a:lnTo>
                <a:lnTo>
                  <a:pt x="2589120" y="6857996"/>
                </a:lnTo>
                <a:lnTo>
                  <a:pt x="2589120" y="0"/>
                </a:lnTo>
                <a:close/>
              </a:path>
            </a:pathLst>
          </a:custGeom>
          <a:solidFill>
            <a:srgbClr val="5FCAEE">
              <a:alpha val="19999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0" name="bg object 20"/>
          <p:cNvSpPr/>
          <p:nvPr/>
        </p:nvSpPr>
        <p:spPr>
          <a:xfrm>
            <a:off x="8934450" y="3048000"/>
            <a:ext cx="3257550" cy="3810000"/>
          </a:xfrm>
          <a:custGeom>
            <a:avLst/>
            <a:gdLst/>
            <a:ahLst/>
            <a:cxnLst/>
            <a:rect l="l" t="t" r="r" b="b"/>
            <a:pathLst>
              <a:path w="3257550" h="3810000">
                <a:moveTo>
                  <a:pt x="3257550" y="0"/>
                </a:moveTo>
                <a:lnTo>
                  <a:pt x="0" y="3810000"/>
                </a:lnTo>
                <a:lnTo>
                  <a:pt x="3257550" y="3810000"/>
                </a:lnTo>
                <a:lnTo>
                  <a:pt x="3257550" y="0"/>
                </a:lnTo>
                <a:close/>
              </a:path>
            </a:pathLst>
          </a:custGeom>
          <a:solidFill>
            <a:srgbClr val="17AFE3">
              <a:alpha val="65881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bg object 21"/>
          <p:cNvSpPr/>
          <p:nvPr/>
        </p:nvSpPr>
        <p:spPr>
          <a:xfrm>
            <a:off x="9337930" y="0"/>
            <a:ext cx="2854325" cy="6858000"/>
          </a:xfrm>
          <a:custGeom>
            <a:avLst/>
            <a:gdLst/>
            <a:ahLst/>
            <a:cxnLst/>
            <a:rect l="l" t="t" r="r" b="b"/>
            <a:pathLst>
              <a:path w="2854325" h="6858000">
                <a:moveTo>
                  <a:pt x="2854069" y="0"/>
                </a:moveTo>
                <a:lnTo>
                  <a:pt x="0" y="0"/>
                </a:lnTo>
                <a:lnTo>
                  <a:pt x="2470020" y="6857996"/>
                </a:lnTo>
                <a:lnTo>
                  <a:pt x="2854069" y="6857996"/>
                </a:lnTo>
                <a:lnTo>
                  <a:pt x="2854069" y="0"/>
                </a:lnTo>
                <a:close/>
              </a:path>
            </a:pathLst>
          </a:custGeom>
          <a:solidFill>
            <a:srgbClr val="17AFE3">
              <a:alpha val="5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2" name="bg object 22"/>
          <p:cNvSpPr/>
          <p:nvPr/>
        </p:nvSpPr>
        <p:spPr>
          <a:xfrm>
            <a:off x="10896600" y="0"/>
            <a:ext cx="1295400" cy="6858000"/>
          </a:xfrm>
          <a:custGeom>
            <a:avLst/>
            <a:gdLst/>
            <a:ahLst/>
            <a:cxnLst/>
            <a:rect l="l" t="t" r="r" b="b"/>
            <a:pathLst>
              <a:path w="1295400" h="6858000">
                <a:moveTo>
                  <a:pt x="1295399" y="0"/>
                </a:moveTo>
                <a:lnTo>
                  <a:pt x="1022453" y="0"/>
                </a:lnTo>
                <a:lnTo>
                  <a:pt x="0" y="6857996"/>
                </a:lnTo>
                <a:lnTo>
                  <a:pt x="1295399" y="6857996"/>
                </a:lnTo>
                <a:lnTo>
                  <a:pt x="1295399" y="0"/>
                </a:lnTo>
                <a:close/>
              </a:path>
            </a:pathLst>
          </a:custGeom>
          <a:solidFill>
            <a:srgbClr val="2D83C3">
              <a:alpha val="7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3" name="bg object 23"/>
          <p:cNvSpPr/>
          <p:nvPr/>
        </p:nvSpPr>
        <p:spPr>
          <a:xfrm>
            <a:off x="10936247" y="0"/>
            <a:ext cx="1256030" cy="6858000"/>
          </a:xfrm>
          <a:custGeom>
            <a:avLst/>
            <a:gdLst/>
            <a:ahLst/>
            <a:cxnLst/>
            <a:rect l="l" t="t" r="r" b="b"/>
            <a:pathLst>
              <a:path w="1256029" h="6858000">
                <a:moveTo>
                  <a:pt x="1255752" y="0"/>
                </a:moveTo>
                <a:lnTo>
                  <a:pt x="0" y="0"/>
                </a:lnTo>
                <a:lnTo>
                  <a:pt x="1114527" y="6857996"/>
                </a:lnTo>
                <a:lnTo>
                  <a:pt x="1255752" y="6857996"/>
                </a:lnTo>
                <a:lnTo>
                  <a:pt x="1255752" y="0"/>
                </a:lnTo>
                <a:close/>
              </a:path>
            </a:pathLst>
          </a:custGeom>
          <a:solidFill>
            <a:srgbClr val="226192">
              <a:alpha val="79998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4" name="bg object 24"/>
          <p:cNvSpPr/>
          <p:nvPr/>
        </p:nvSpPr>
        <p:spPr>
          <a:xfrm>
            <a:off x="10372725" y="3590925"/>
            <a:ext cx="1819275" cy="3267075"/>
          </a:xfrm>
          <a:custGeom>
            <a:avLst/>
            <a:gdLst/>
            <a:ahLst/>
            <a:cxnLst/>
            <a:rect l="l" t="t" r="r" b="b"/>
            <a:pathLst>
              <a:path w="1819275" h="3267075">
                <a:moveTo>
                  <a:pt x="1819275" y="0"/>
                </a:moveTo>
                <a:lnTo>
                  <a:pt x="0" y="3267075"/>
                </a:lnTo>
                <a:lnTo>
                  <a:pt x="1819275" y="3267075"/>
                </a:lnTo>
                <a:lnTo>
                  <a:pt x="1819275" y="0"/>
                </a:lnTo>
                <a:close/>
              </a:path>
            </a:pathLst>
          </a:custGeom>
          <a:solidFill>
            <a:srgbClr val="17AFE3">
              <a:alpha val="65881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5" name="bg object 25"/>
          <p:cNvSpPr/>
          <p:nvPr/>
        </p:nvSpPr>
        <p:spPr>
          <a:xfrm>
            <a:off x="0" y="4010025"/>
            <a:ext cx="447675" cy="2847975"/>
          </a:xfrm>
          <a:custGeom>
            <a:avLst/>
            <a:gdLst/>
            <a:ahLst/>
            <a:cxnLst/>
            <a:rect l="l" t="t" r="r" b="b"/>
            <a:pathLst>
              <a:path w="447675" h="2847975">
                <a:moveTo>
                  <a:pt x="0" y="0"/>
                </a:moveTo>
                <a:lnTo>
                  <a:pt x="0" y="2847975"/>
                </a:lnTo>
                <a:lnTo>
                  <a:pt x="447675" y="2847975"/>
                </a:lnTo>
                <a:lnTo>
                  <a:pt x="0" y="0"/>
                </a:lnTo>
                <a:close/>
              </a:path>
            </a:pathLst>
          </a:custGeom>
          <a:solidFill>
            <a:srgbClr val="5FCAEE">
              <a:alpha val="7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55332" y="385444"/>
            <a:ext cx="10681335" cy="7581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800" b="1" i="0">
                <a:solidFill>
                  <a:schemeClr val="tx1"/>
                </a:solidFill>
                <a:latin typeface="Trebuchet MS"/>
                <a:cs typeface="Trebuchet M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09600" y="1577340"/>
            <a:ext cx="10972800" cy="45262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145280" y="6377940"/>
            <a:ext cx="390144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09600" y="6377940"/>
            <a:ext cx="2804160" cy="3429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9/1/2024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1353418" y="6473337"/>
            <a:ext cx="151129" cy="1917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100" b="0" i="0">
                <a:solidFill>
                  <a:srgbClr val="2D936B"/>
                </a:solidFill>
                <a:latin typeface="Trebuchet MS"/>
                <a:cs typeface="Trebuchet MS"/>
              </a:defRPr>
            </a:lvl1pPr>
          </a:lstStyle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10" dirty="0"/>
              <a:t>‹#›</a:t>
            </a:fld>
            <a:endParaRPr spc="1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876299" y="990600"/>
            <a:ext cx="1743075" cy="1333500"/>
            <a:chOff x="742950" y="1104900"/>
            <a:chExt cx="1743075" cy="1333500"/>
          </a:xfrm>
        </p:grpSpPr>
        <p:sp>
          <p:nvSpPr>
            <p:cNvPr id="3" name="object 3"/>
            <p:cNvSpPr/>
            <p:nvPr/>
          </p:nvSpPr>
          <p:spPr>
            <a:xfrm>
              <a:off x="742950" y="1381125"/>
              <a:ext cx="1228725" cy="1057275"/>
            </a:xfrm>
            <a:custGeom>
              <a:avLst/>
              <a:gdLst/>
              <a:ahLst/>
              <a:cxnLst/>
              <a:rect l="l" t="t" r="r" b="b"/>
              <a:pathLst>
                <a:path w="1228725" h="1057275">
                  <a:moveTo>
                    <a:pt x="964438" y="0"/>
                  </a:moveTo>
                  <a:lnTo>
                    <a:pt x="264312" y="0"/>
                  </a:lnTo>
                  <a:lnTo>
                    <a:pt x="0" y="528701"/>
                  </a:lnTo>
                  <a:lnTo>
                    <a:pt x="264312" y="1057275"/>
                  </a:lnTo>
                  <a:lnTo>
                    <a:pt x="964438" y="1057275"/>
                  </a:lnTo>
                  <a:lnTo>
                    <a:pt x="1228725" y="528701"/>
                  </a:lnTo>
                  <a:lnTo>
                    <a:pt x="964438" y="0"/>
                  </a:lnTo>
                  <a:close/>
                </a:path>
              </a:pathLst>
            </a:custGeom>
            <a:solidFill>
              <a:srgbClr val="5FCAEE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1838325" y="1104900"/>
              <a:ext cx="647700" cy="561975"/>
            </a:xfrm>
            <a:custGeom>
              <a:avLst/>
              <a:gdLst/>
              <a:ahLst/>
              <a:cxnLst/>
              <a:rect l="l" t="t" r="r" b="b"/>
              <a:pathLst>
                <a:path w="647700" h="561975">
                  <a:moveTo>
                    <a:pt x="507238" y="0"/>
                  </a:moveTo>
                  <a:lnTo>
                    <a:pt x="140462" y="0"/>
                  </a:lnTo>
                  <a:lnTo>
                    <a:pt x="0" y="280924"/>
                  </a:lnTo>
                  <a:lnTo>
                    <a:pt x="140462" y="561975"/>
                  </a:lnTo>
                  <a:lnTo>
                    <a:pt x="507238" y="561975"/>
                  </a:lnTo>
                  <a:lnTo>
                    <a:pt x="647700" y="280924"/>
                  </a:lnTo>
                  <a:lnTo>
                    <a:pt x="507238" y="0"/>
                  </a:lnTo>
                  <a:close/>
                </a:path>
              </a:pathLst>
            </a:custGeom>
            <a:solidFill>
              <a:srgbClr val="2D936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5" name="object 5"/>
          <p:cNvSpPr/>
          <p:nvPr/>
        </p:nvSpPr>
        <p:spPr>
          <a:xfrm>
            <a:off x="3752850" y="1190625"/>
            <a:ext cx="1666875" cy="1438275"/>
          </a:xfrm>
          <a:custGeom>
            <a:avLst/>
            <a:gdLst/>
            <a:ahLst/>
            <a:cxnLst/>
            <a:rect l="l" t="t" r="r" b="b"/>
            <a:pathLst>
              <a:path w="1666875" h="1438275">
                <a:moveTo>
                  <a:pt x="1307338" y="0"/>
                </a:moveTo>
                <a:lnTo>
                  <a:pt x="359537" y="0"/>
                </a:lnTo>
                <a:lnTo>
                  <a:pt x="0" y="719074"/>
                </a:lnTo>
                <a:lnTo>
                  <a:pt x="359537" y="1438275"/>
                </a:lnTo>
                <a:lnTo>
                  <a:pt x="1307338" y="1438275"/>
                </a:lnTo>
                <a:lnTo>
                  <a:pt x="1666875" y="719074"/>
                </a:lnTo>
                <a:lnTo>
                  <a:pt x="1307338" y="0"/>
                </a:lnTo>
                <a:close/>
              </a:path>
            </a:pathLst>
          </a:custGeom>
          <a:solidFill>
            <a:srgbClr val="42D0A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3800475" y="5229225"/>
            <a:ext cx="723900" cy="619125"/>
          </a:xfrm>
          <a:custGeom>
            <a:avLst/>
            <a:gdLst/>
            <a:ahLst/>
            <a:cxnLst/>
            <a:rect l="l" t="t" r="r" b="b"/>
            <a:pathLst>
              <a:path w="723900" h="619125">
                <a:moveTo>
                  <a:pt x="569087" y="0"/>
                </a:moveTo>
                <a:lnTo>
                  <a:pt x="154812" y="0"/>
                </a:lnTo>
                <a:lnTo>
                  <a:pt x="0" y="309625"/>
                </a:lnTo>
                <a:lnTo>
                  <a:pt x="154812" y="619125"/>
                </a:lnTo>
                <a:lnTo>
                  <a:pt x="569087" y="619125"/>
                </a:lnTo>
                <a:lnTo>
                  <a:pt x="723900" y="309625"/>
                </a:lnTo>
                <a:lnTo>
                  <a:pt x="569087" y="0"/>
                </a:lnTo>
                <a:close/>
              </a:path>
            </a:pathLst>
          </a:custGeom>
          <a:solidFill>
            <a:srgbClr val="42AF5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 txBox="1">
            <a:spLocks noGrp="1"/>
          </p:cNvSpPr>
          <p:nvPr>
            <p:ph type="ctrTitle"/>
          </p:nvPr>
        </p:nvSpPr>
        <p:spPr>
          <a:xfrm>
            <a:off x="-828675" y="19665"/>
            <a:ext cx="9982200" cy="1001556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3213735">
              <a:spcBef>
                <a:spcPts val="130"/>
              </a:spcBef>
            </a:pPr>
            <a:r>
              <a:rPr lang="en-US" b="1" dirty="0">
                <a:solidFill>
                  <a:srgbClr val="0F0F0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Employee Data Analysis using Excel</a:t>
            </a:r>
            <a:r>
              <a:rPr lang="en-US" b="1" i="0" dirty="0">
                <a:solidFill>
                  <a:srgbClr val="0F0F0F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b="1" i="0" dirty="0">
                <a:solidFill>
                  <a:srgbClr val="0F0F0F"/>
                </a:solidFill>
                <a:effectLst/>
                <a:latin typeface="Roboto" panose="020F0502020204030204" pitchFamily="2" charset="0"/>
              </a:rPr>
              <a:t/>
            </a:r>
            <a:br>
              <a:rPr lang="en-US" b="1" i="0" dirty="0">
                <a:solidFill>
                  <a:srgbClr val="0F0F0F"/>
                </a:solidFill>
                <a:effectLst/>
                <a:latin typeface="Roboto" panose="020F0502020204030204" pitchFamily="2" charset="0"/>
              </a:rPr>
            </a:br>
            <a:endParaRPr spc="15" dirty="0"/>
          </a:p>
        </p:txBody>
      </p:sp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76275" y="6467475"/>
            <a:ext cx="2143125" cy="200025"/>
          </a:xfrm>
          <a:prstGeom prst="rect">
            <a:avLst/>
          </a:prstGeom>
        </p:spPr>
      </p:pic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10" dirty="0"/>
              <a:t>1</a:t>
            </a:fld>
            <a:endParaRPr spc="10" dirty="0"/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D55ADE35-C35B-07C1-F5AA-C33B3DDB802E}"/>
              </a:ext>
            </a:extLst>
          </p:cNvPr>
          <p:cNvSpPr txBox="1"/>
          <p:nvPr/>
        </p:nvSpPr>
        <p:spPr>
          <a:xfrm>
            <a:off x="899607" y="2554464"/>
            <a:ext cx="86106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STUDENT NAME</a:t>
            </a:r>
            <a:r>
              <a:rPr lang="en-US" sz="2400" dirty="0" smtClean="0"/>
              <a:t>: </a:t>
            </a:r>
            <a:r>
              <a:rPr lang="en-US" sz="2400" dirty="0" smtClean="0"/>
              <a:t>MADHAVI.P </a:t>
            </a:r>
            <a:endParaRPr lang="en-US" sz="2400" dirty="0"/>
          </a:p>
          <a:p>
            <a:r>
              <a:rPr lang="en-US" sz="2400" dirty="0"/>
              <a:t>REGISTER </a:t>
            </a:r>
            <a:r>
              <a:rPr lang="en-US" sz="2400" dirty="0" smtClean="0"/>
              <a:t>NO:312218499</a:t>
            </a:r>
            <a:endParaRPr lang="en-US" sz="2400" dirty="0"/>
          </a:p>
          <a:p>
            <a:r>
              <a:rPr lang="en-US" sz="2400" dirty="0" smtClean="0"/>
              <a:t>DEPARTMENT:BCOM (COMMERCE)</a:t>
            </a:r>
            <a:endParaRPr lang="en-US" sz="2400" dirty="0"/>
          </a:p>
          <a:p>
            <a:r>
              <a:rPr lang="en-US" sz="2400" dirty="0" smtClean="0"/>
              <a:t>COLLEGE: GOVERNMENT ARTS AND SCIENCE COLLEGE, PERUMBAKAM ,CHENNAI-600131.</a:t>
            </a:r>
            <a:endParaRPr lang="en-US" sz="2400" dirty="0"/>
          </a:p>
          <a:p>
            <a:r>
              <a:rPr lang="en-US" sz="2400" dirty="0"/>
              <a:t>           </a:t>
            </a:r>
            <a:endParaRPr lang="en-IN" sz="24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/>
          <p:nvPr/>
        </p:nvSpPr>
        <p:spPr>
          <a:xfrm>
            <a:off x="9353550" y="5895975"/>
            <a:ext cx="180975" cy="180975"/>
          </a:xfrm>
          <a:custGeom>
            <a:avLst/>
            <a:gdLst/>
            <a:ahLst/>
            <a:cxnLst/>
            <a:rect l="l" t="t" r="r" b="b"/>
            <a:pathLst>
              <a:path w="180975" h="180975">
                <a:moveTo>
                  <a:pt x="180975" y="0"/>
                </a:moveTo>
                <a:lnTo>
                  <a:pt x="0" y="0"/>
                </a:lnTo>
                <a:lnTo>
                  <a:pt x="0" y="180975"/>
                </a:lnTo>
                <a:lnTo>
                  <a:pt x="180975" y="180975"/>
                </a:lnTo>
                <a:lnTo>
                  <a:pt x="180975" y="0"/>
                </a:lnTo>
                <a:close/>
              </a:path>
            </a:pathLst>
          </a:custGeom>
          <a:solidFill>
            <a:srgbClr val="2D936B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66875" y="6467475"/>
            <a:ext cx="76200" cy="177800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11277218" y="6473337"/>
            <a:ext cx="228600" cy="191770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z="1100" spc="10" dirty="0">
                <a:solidFill>
                  <a:srgbClr val="2D936B"/>
                </a:solidFill>
                <a:latin typeface="Trebuchet MS"/>
                <a:cs typeface="Trebuchet MS"/>
              </a:rPr>
              <a:t>10</a:t>
            </a:fld>
            <a:endParaRPr sz="1100">
              <a:latin typeface="Trebuchet MS"/>
              <a:cs typeface="Trebuchet MS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39774" y="291147"/>
            <a:ext cx="7718425" cy="752129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4800" b="1" spc="15" dirty="0" smtClean="0">
                <a:latin typeface="Trebuchet MS"/>
                <a:cs typeface="Trebuchet MS"/>
              </a:rPr>
              <a:t>M</a:t>
            </a:r>
            <a:r>
              <a:rPr sz="4800" b="1" dirty="0" smtClean="0">
                <a:latin typeface="Trebuchet MS"/>
                <a:cs typeface="Trebuchet MS"/>
              </a:rPr>
              <a:t>O</a:t>
            </a:r>
            <a:r>
              <a:rPr sz="4800" b="1" spc="-15" dirty="0" smtClean="0">
                <a:latin typeface="Trebuchet MS"/>
                <a:cs typeface="Trebuchet MS"/>
              </a:rPr>
              <a:t>D</a:t>
            </a:r>
            <a:r>
              <a:rPr sz="4800" b="1" spc="-35" dirty="0" smtClean="0">
                <a:latin typeface="Trebuchet MS"/>
                <a:cs typeface="Trebuchet MS"/>
              </a:rPr>
              <a:t>E</a:t>
            </a:r>
            <a:r>
              <a:rPr sz="4800" b="1" spc="-30" dirty="0" smtClean="0">
                <a:latin typeface="Trebuchet MS"/>
                <a:cs typeface="Trebuchet MS"/>
              </a:rPr>
              <a:t>LL</a:t>
            </a:r>
            <a:r>
              <a:rPr sz="4800" b="1" spc="-5" dirty="0" smtClean="0">
                <a:latin typeface="Trebuchet MS"/>
                <a:cs typeface="Trebuchet MS"/>
              </a:rPr>
              <a:t>I</a:t>
            </a:r>
            <a:r>
              <a:rPr sz="4800" b="1" spc="30" dirty="0" smtClean="0">
                <a:latin typeface="Trebuchet MS"/>
                <a:cs typeface="Trebuchet MS"/>
              </a:rPr>
              <a:t>N</a:t>
            </a:r>
            <a:r>
              <a:rPr sz="4800" b="1" spc="5" dirty="0" smtClean="0">
                <a:latin typeface="Trebuchet MS"/>
                <a:cs typeface="Trebuchet MS"/>
              </a:rPr>
              <a:t>G</a:t>
            </a:r>
            <a:r>
              <a:rPr lang="en-US" sz="4800" b="1" spc="5" dirty="0" smtClean="0">
                <a:latin typeface="Trebuchet MS"/>
                <a:cs typeface="Trebuchet MS"/>
              </a:rPr>
              <a:t> APPROACH</a:t>
            </a:r>
            <a:endParaRPr sz="4800" dirty="0">
              <a:latin typeface="Trebuchet MS"/>
              <a:cs typeface="Trebuchet MS"/>
            </a:endParaRPr>
          </a:p>
        </p:txBody>
      </p:sp>
      <p:sp>
        <p:nvSpPr>
          <p:cNvPr id="14" name="object 3"/>
          <p:cNvSpPr/>
          <p:nvPr/>
        </p:nvSpPr>
        <p:spPr>
          <a:xfrm>
            <a:off x="10058400" y="525141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457200" y="0"/>
                </a:moveTo>
                <a:lnTo>
                  <a:pt x="0" y="0"/>
                </a:lnTo>
                <a:lnTo>
                  <a:pt x="0" y="457200"/>
                </a:lnTo>
                <a:lnTo>
                  <a:pt x="457200" y="457200"/>
                </a:lnTo>
                <a:lnTo>
                  <a:pt x="457200" y="0"/>
                </a:lnTo>
                <a:close/>
              </a:path>
            </a:pathLst>
          </a:custGeom>
          <a:solidFill>
            <a:srgbClr val="42AF5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739775" y="1447800"/>
            <a:ext cx="825182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 smtClean="0"/>
              <a:t>EMPLOYEE DATA –KAGGLE:</a:t>
            </a:r>
          </a:p>
          <a:p>
            <a:endParaRPr lang="en-US" dirty="0" smtClean="0"/>
          </a:p>
          <a:p>
            <a:pPr marL="1200150" lvl="2" indent="-285750">
              <a:buFont typeface="Wingdings" panose="05000000000000000000" pitchFamily="2" charset="2"/>
              <a:buChar char="Ø"/>
            </a:pPr>
            <a:r>
              <a:rPr lang="en-US" dirty="0" smtClean="0"/>
              <a:t>I take this data in the </a:t>
            </a:r>
            <a:r>
              <a:rPr lang="en-US" dirty="0"/>
              <a:t>N</a:t>
            </a:r>
            <a:r>
              <a:rPr lang="en-US" dirty="0" smtClean="0"/>
              <a:t>aan Mudhalvan websites and click the edunet dashbord. There we should update our profile. Then click on the employee data set (kaggle). It downloads in the PC.</a:t>
            </a:r>
            <a:endParaRPr lang="en-IN" dirty="0"/>
          </a:p>
        </p:txBody>
      </p:sp>
      <p:sp>
        <p:nvSpPr>
          <p:cNvPr id="3" name="TextBox 2"/>
          <p:cNvSpPr txBox="1"/>
          <p:nvPr/>
        </p:nvSpPr>
        <p:spPr>
          <a:xfrm>
            <a:off x="739774" y="3048000"/>
            <a:ext cx="861377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 smtClean="0"/>
              <a:t>SORT THE DATA:</a:t>
            </a:r>
          </a:p>
          <a:p>
            <a:pPr marL="1657350" lvl="3" indent="-285750">
              <a:buFont typeface="Wingdings" panose="05000000000000000000" pitchFamily="2" charset="2"/>
              <a:buChar char="Ø"/>
            </a:pPr>
            <a:r>
              <a:rPr lang="en-US" dirty="0" smtClean="0"/>
              <a:t>Open the data through excel, then select all the data in the sheet , then click the ‘row and column’ in the ribbon tab and choose the autofit row and column width option . using the conditional format  we fill the blank column by different colours. Select any features and highlight in our favorite  colour.                     </a:t>
            </a:r>
            <a:endParaRPr lang="en-IN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MODELING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77340"/>
            <a:ext cx="10972800" cy="2523768"/>
          </a:xfrm>
        </p:spPr>
        <p:txBody>
          <a:bodyPr/>
          <a:lstStyle/>
          <a:p>
            <a:r>
              <a:rPr lang="en-US" sz="2400" dirty="0" smtClean="0"/>
              <a:t>PIVOT TABLE: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 smtClean="0"/>
              <a:t>Copy the selected features and paste it in new sheet . select the all features and create the </a:t>
            </a:r>
            <a:r>
              <a:rPr lang="en-US" sz="2000" dirty="0" err="1" smtClean="0"/>
              <a:t>pivote</a:t>
            </a:r>
            <a:r>
              <a:rPr lang="en-US" sz="2000" dirty="0" smtClean="0"/>
              <a:t> table. Order the futures in the following as: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 smtClean="0"/>
              <a:t>Row: employee status , play zone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 smtClean="0"/>
              <a:t>Column :employee type 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 smtClean="0"/>
              <a:t>Values: current employee rating.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en-US" sz="2000" dirty="0" smtClean="0"/>
              <a:t>Filter: gender</a:t>
            </a:r>
          </a:p>
          <a:p>
            <a:r>
              <a:rPr lang="en-US" sz="2000" dirty="0" smtClean="0"/>
              <a:t>               Then the table will be created.</a:t>
            </a:r>
            <a:endParaRPr lang="en-IN" sz="2000" dirty="0"/>
          </a:p>
        </p:txBody>
      </p:sp>
    </p:spTree>
    <p:extLst>
      <p:ext uri="{BB962C8B-B14F-4D97-AF65-F5344CB8AC3E}">
        <p14:creationId xmlns:p14="http://schemas.microsoft.com/office/powerpoint/2010/main" val="7386984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9353550" y="53625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457200" y="0"/>
                </a:moveTo>
                <a:lnTo>
                  <a:pt x="0" y="0"/>
                </a:lnTo>
                <a:lnTo>
                  <a:pt x="0" y="457200"/>
                </a:lnTo>
                <a:lnTo>
                  <a:pt x="457200" y="457200"/>
                </a:lnTo>
                <a:lnTo>
                  <a:pt x="457200" y="0"/>
                </a:lnTo>
                <a:close/>
              </a:path>
            </a:pathLst>
          </a:custGeom>
          <a:solidFill>
            <a:srgbClr val="42AF5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6696075" y="1695450"/>
            <a:ext cx="314325" cy="323850"/>
          </a:xfrm>
          <a:custGeom>
            <a:avLst/>
            <a:gdLst/>
            <a:ahLst/>
            <a:cxnLst/>
            <a:rect l="l" t="t" r="r" b="b"/>
            <a:pathLst>
              <a:path w="314325" h="323850">
                <a:moveTo>
                  <a:pt x="314325" y="0"/>
                </a:moveTo>
                <a:lnTo>
                  <a:pt x="0" y="0"/>
                </a:lnTo>
                <a:lnTo>
                  <a:pt x="0" y="323850"/>
                </a:lnTo>
                <a:lnTo>
                  <a:pt x="314325" y="323850"/>
                </a:lnTo>
                <a:lnTo>
                  <a:pt x="314325" y="0"/>
                </a:lnTo>
                <a:close/>
              </a:path>
            </a:pathLst>
          </a:custGeom>
          <a:solidFill>
            <a:srgbClr val="2D83C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9353550" y="5895975"/>
            <a:ext cx="180975" cy="180975"/>
          </a:xfrm>
          <a:custGeom>
            <a:avLst/>
            <a:gdLst/>
            <a:ahLst/>
            <a:cxnLst/>
            <a:rect l="l" t="t" r="r" b="b"/>
            <a:pathLst>
              <a:path w="180975" h="180975">
                <a:moveTo>
                  <a:pt x="180975" y="0"/>
                </a:moveTo>
                <a:lnTo>
                  <a:pt x="0" y="0"/>
                </a:lnTo>
                <a:lnTo>
                  <a:pt x="0" y="180975"/>
                </a:lnTo>
                <a:lnTo>
                  <a:pt x="180975" y="180975"/>
                </a:lnTo>
                <a:lnTo>
                  <a:pt x="180975" y="0"/>
                </a:lnTo>
                <a:close/>
              </a:path>
            </a:pathLst>
          </a:custGeom>
          <a:solidFill>
            <a:srgbClr val="2D936B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666875" y="6467475"/>
            <a:ext cx="76200" cy="177800"/>
          </a:xfrm>
          <a:prstGeom prst="rect">
            <a:avLst/>
          </a:prstGeom>
        </p:spPr>
      </p:pic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755332" y="385444"/>
            <a:ext cx="2437130" cy="75819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dirty="0"/>
              <a:t>R</a:t>
            </a:r>
            <a:r>
              <a:rPr spc="-40" dirty="0"/>
              <a:t>E</a:t>
            </a:r>
            <a:r>
              <a:rPr spc="15" dirty="0"/>
              <a:t>S</a:t>
            </a:r>
            <a:r>
              <a:rPr spc="-30" dirty="0"/>
              <a:t>U</a:t>
            </a:r>
            <a:r>
              <a:rPr spc="-405" dirty="0"/>
              <a:t>L</a:t>
            </a:r>
            <a:r>
              <a:rPr dirty="0"/>
              <a:t>TS</a:t>
            </a:r>
          </a:p>
        </p:txBody>
      </p:sp>
      <p:sp>
        <p:nvSpPr>
          <p:cNvPr id="9" name="object 9"/>
          <p:cNvSpPr txBox="1"/>
          <p:nvPr/>
        </p:nvSpPr>
        <p:spPr>
          <a:xfrm>
            <a:off x="11277218" y="6473337"/>
            <a:ext cx="228600" cy="191770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z="1100" spc="10" dirty="0">
                <a:solidFill>
                  <a:srgbClr val="2D936B"/>
                </a:solidFill>
                <a:latin typeface="Trebuchet MS"/>
                <a:cs typeface="Trebuchet MS"/>
              </a:rPr>
              <a:t>12</a:t>
            </a:fld>
            <a:endParaRPr sz="1100">
              <a:latin typeface="Trebuchet MS"/>
              <a:cs typeface="Trebuchet MS"/>
            </a:endParaRPr>
          </a:p>
        </p:txBody>
      </p:sp>
      <p:graphicFrame>
        <p:nvGraphicFramePr>
          <p:cNvPr id="10" name="Chart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11245199"/>
              </p:ext>
            </p:extLst>
          </p:nvPr>
        </p:nvGraphicFramePr>
        <p:xfrm>
          <a:off x="1371600" y="1695450"/>
          <a:ext cx="5029200" cy="356234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9A5CB5B-BDD0-5A64-1A7C-37D3C88F8F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447800" y="1600200"/>
            <a:ext cx="883920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In this project we can analyse the following terms: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800" dirty="0" smtClean="0"/>
              <a:t>Enhance the performance management.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800" dirty="0" smtClean="0"/>
              <a:t>Improve employee development 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800" dirty="0" smtClean="0"/>
              <a:t>Increase transparency and fairness 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800" dirty="0" smtClean="0"/>
              <a:t>Support strategic decision-making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2800" dirty="0" smtClean="0"/>
              <a:t>Drive business growth and success.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IN" sz="2800" dirty="0"/>
          </a:p>
        </p:txBody>
      </p:sp>
    </p:spTree>
    <p:extLst>
      <p:ext uri="{BB962C8B-B14F-4D97-AF65-F5344CB8AC3E}">
        <p14:creationId xmlns:p14="http://schemas.microsoft.com/office/powerpoint/2010/main" val="29864422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lnTo>
                  <a:pt x="12192000" y="0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7443849" y="0"/>
            <a:ext cx="4752975" cy="6863080"/>
            <a:chOff x="7443849" y="0"/>
            <a:chExt cx="4752975" cy="6863080"/>
          </a:xfrm>
        </p:grpSpPr>
        <p:sp>
          <p:nvSpPr>
            <p:cNvPr id="4" name="object 4"/>
            <p:cNvSpPr/>
            <p:nvPr/>
          </p:nvSpPr>
          <p:spPr>
            <a:xfrm>
              <a:off x="9377426" y="4825"/>
              <a:ext cx="1218565" cy="6853555"/>
            </a:xfrm>
            <a:custGeom>
              <a:avLst/>
              <a:gdLst/>
              <a:ahLst/>
              <a:cxnLst/>
              <a:rect l="l" t="t" r="r" b="b"/>
              <a:pathLst>
                <a:path w="1218565" h="6853555">
                  <a:moveTo>
                    <a:pt x="0" y="0"/>
                  </a:moveTo>
                  <a:lnTo>
                    <a:pt x="1218352" y="6853171"/>
                  </a:lnTo>
                </a:path>
              </a:pathLst>
            </a:custGeom>
            <a:ln w="9525">
              <a:solidFill>
                <a:srgbClr val="5FCAE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7448612" y="3694896"/>
              <a:ext cx="4743450" cy="3163570"/>
            </a:xfrm>
            <a:custGeom>
              <a:avLst/>
              <a:gdLst/>
              <a:ahLst/>
              <a:cxnLst/>
              <a:rect l="l" t="t" r="r" b="b"/>
              <a:pathLst>
                <a:path w="4743450" h="3163570">
                  <a:moveTo>
                    <a:pt x="4743387" y="0"/>
                  </a:moveTo>
                  <a:lnTo>
                    <a:pt x="0" y="3163101"/>
                  </a:lnTo>
                </a:path>
              </a:pathLst>
            </a:custGeom>
            <a:ln w="9525">
              <a:solidFill>
                <a:srgbClr val="5FCAE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9182100" y="0"/>
              <a:ext cx="3009900" cy="6858000"/>
            </a:xfrm>
            <a:custGeom>
              <a:avLst/>
              <a:gdLst/>
              <a:ahLst/>
              <a:cxnLst/>
              <a:rect l="l" t="t" r="r" b="b"/>
              <a:pathLst>
                <a:path w="3009900" h="6858000">
                  <a:moveTo>
                    <a:pt x="3009899" y="0"/>
                  </a:moveTo>
                  <a:lnTo>
                    <a:pt x="2044399" y="0"/>
                  </a:lnTo>
                  <a:lnTo>
                    <a:pt x="0" y="6857996"/>
                  </a:lnTo>
                  <a:lnTo>
                    <a:pt x="3009899" y="6857996"/>
                  </a:lnTo>
                  <a:lnTo>
                    <a:pt x="3009899" y="0"/>
                  </a:lnTo>
                  <a:close/>
                </a:path>
              </a:pathLst>
            </a:custGeom>
            <a:solidFill>
              <a:srgbClr val="5FCAEE">
                <a:alpha val="36077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9602878" y="0"/>
              <a:ext cx="2589530" cy="6858000"/>
            </a:xfrm>
            <a:custGeom>
              <a:avLst/>
              <a:gdLst/>
              <a:ahLst/>
              <a:cxnLst/>
              <a:rect l="l" t="t" r="r" b="b"/>
              <a:pathLst>
                <a:path w="2589529" h="6858000">
                  <a:moveTo>
                    <a:pt x="2589120" y="0"/>
                  </a:moveTo>
                  <a:lnTo>
                    <a:pt x="0" y="0"/>
                  </a:lnTo>
                  <a:lnTo>
                    <a:pt x="1208884" y="6857996"/>
                  </a:lnTo>
                  <a:lnTo>
                    <a:pt x="2589120" y="6857996"/>
                  </a:lnTo>
                  <a:lnTo>
                    <a:pt x="2589120" y="0"/>
                  </a:lnTo>
                  <a:close/>
                </a:path>
              </a:pathLst>
            </a:custGeom>
            <a:solidFill>
              <a:srgbClr val="5FCAEE">
                <a:alpha val="1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8934450" y="3048000"/>
              <a:ext cx="3257550" cy="3810000"/>
            </a:xfrm>
            <a:custGeom>
              <a:avLst/>
              <a:gdLst/>
              <a:ahLst/>
              <a:cxnLst/>
              <a:rect l="l" t="t" r="r" b="b"/>
              <a:pathLst>
                <a:path w="3257550" h="3810000">
                  <a:moveTo>
                    <a:pt x="3257550" y="0"/>
                  </a:moveTo>
                  <a:lnTo>
                    <a:pt x="0" y="3810000"/>
                  </a:lnTo>
                  <a:lnTo>
                    <a:pt x="3257550" y="3810000"/>
                  </a:lnTo>
                  <a:lnTo>
                    <a:pt x="3257550" y="0"/>
                  </a:lnTo>
                  <a:close/>
                </a:path>
              </a:pathLst>
            </a:custGeom>
            <a:solidFill>
              <a:srgbClr val="17AFE3">
                <a:alpha val="65881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9337930" y="0"/>
              <a:ext cx="2854325" cy="6858000"/>
            </a:xfrm>
            <a:custGeom>
              <a:avLst/>
              <a:gdLst/>
              <a:ahLst/>
              <a:cxnLst/>
              <a:rect l="l" t="t" r="r" b="b"/>
              <a:pathLst>
                <a:path w="2854325" h="6858000">
                  <a:moveTo>
                    <a:pt x="2854069" y="0"/>
                  </a:moveTo>
                  <a:lnTo>
                    <a:pt x="0" y="0"/>
                  </a:lnTo>
                  <a:lnTo>
                    <a:pt x="2470020" y="6857996"/>
                  </a:lnTo>
                  <a:lnTo>
                    <a:pt x="2854069" y="6857996"/>
                  </a:lnTo>
                  <a:lnTo>
                    <a:pt x="2854069" y="0"/>
                  </a:lnTo>
                  <a:close/>
                </a:path>
              </a:pathLst>
            </a:custGeom>
            <a:solidFill>
              <a:srgbClr val="17AFE3">
                <a:alpha val="5019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0896600" y="0"/>
              <a:ext cx="1295400" cy="6858000"/>
            </a:xfrm>
            <a:custGeom>
              <a:avLst/>
              <a:gdLst/>
              <a:ahLst/>
              <a:cxnLst/>
              <a:rect l="l" t="t" r="r" b="b"/>
              <a:pathLst>
                <a:path w="1295400" h="6858000">
                  <a:moveTo>
                    <a:pt x="1295399" y="0"/>
                  </a:moveTo>
                  <a:lnTo>
                    <a:pt x="1022453" y="0"/>
                  </a:lnTo>
                  <a:lnTo>
                    <a:pt x="0" y="6857996"/>
                  </a:lnTo>
                  <a:lnTo>
                    <a:pt x="1295399" y="6857996"/>
                  </a:lnTo>
                  <a:lnTo>
                    <a:pt x="1295399" y="0"/>
                  </a:lnTo>
                  <a:close/>
                </a:path>
              </a:pathLst>
            </a:custGeom>
            <a:solidFill>
              <a:srgbClr val="2D83C3">
                <a:alpha val="7019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10936247" y="0"/>
              <a:ext cx="1256030" cy="6858000"/>
            </a:xfrm>
            <a:custGeom>
              <a:avLst/>
              <a:gdLst/>
              <a:ahLst/>
              <a:cxnLst/>
              <a:rect l="l" t="t" r="r" b="b"/>
              <a:pathLst>
                <a:path w="1256029" h="6858000">
                  <a:moveTo>
                    <a:pt x="1255752" y="0"/>
                  </a:moveTo>
                  <a:lnTo>
                    <a:pt x="0" y="0"/>
                  </a:lnTo>
                  <a:lnTo>
                    <a:pt x="1114527" y="6857996"/>
                  </a:lnTo>
                  <a:lnTo>
                    <a:pt x="1255752" y="6857996"/>
                  </a:lnTo>
                  <a:lnTo>
                    <a:pt x="1255752" y="0"/>
                  </a:lnTo>
                  <a:close/>
                </a:path>
              </a:pathLst>
            </a:custGeom>
            <a:solidFill>
              <a:srgbClr val="226192">
                <a:alpha val="79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10372725" y="3590925"/>
              <a:ext cx="1819275" cy="3267075"/>
            </a:xfrm>
            <a:custGeom>
              <a:avLst/>
              <a:gdLst/>
              <a:ahLst/>
              <a:cxnLst/>
              <a:rect l="l" t="t" r="r" b="b"/>
              <a:pathLst>
                <a:path w="1819275" h="3267075">
                  <a:moveTo>
                    <a:pt x="1819275" y="0"/>
                  </a:moveTo>
                  <a:lnTo>
                    <a:pt x="0" y="3267075"/>
                  </a:lnTo>
                  <a:lnTo>
                    <a:pt x="1819275" y="3267075"/>
                  </a:lnTo>
                  <a:lnTo>
                    <a:pt x="1819275" y="0"/>
                  </a:lnTo>
                  <a:close/>
                </a:path>
              </a:pathLst>
            </a:custGeom>
            <a:solidFill>
              <a:srgbClr val="17AFE3">
                <a:alpha val="65881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" name="object 13"/>
          <p:cNvSpPr/>
          <p:nvPr/>
        </p:nvSpPr>
        <p:spPr>
          <a:xfrm>
            <a:off x="0" y="4010025"/>
            <a:ext cx="447675" cy="2847975"/>
          </a:xfrm>
          <a:custGeom>
            <a:avLst/>
            <a:gdLst/>
            <a:ahLst/>
            <a:cxnLst/>
            <a:rect l="l" t="t" r="r" b="b"/>
            <a:pathLst>
              <a:path w="447675" h="2847975">
                <a:moveTo>
                  <a:pt x="0" y="0"/>
                </a:moveTo>
                <a:lnTo>
                  <a:pt x="0" y="2847975"/>
                </a:lnTo>
                <a:lnTo>
                  <a:pt x="447675" y="2847975"/>
                </a:lnTo>
                <a:lnTo>
                  <a:pt x="0" y="0"/>
                </a:lnTo>
                <a:close/>
              </a:path>
            </a:pathLst>
          </a:custGeom>
          <a:solidFill>
            <a:srgbClr val="5FCAEE">
              <a:alpha val="7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9353550" y="53625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457200" y="0"/>
                </a:moveTo>
                <a:lnTo>
                  <a:pt x="0" y="0"/>
                </a:lnTo>
                <a:lnTo>
                  <a:pt x="0" y="457200"/>
                </a:lnTo>
                <a:lnTo>
                  <a:pt x="457200" y="457200"/>
                </a:lnTo>
                <a:lnTo>
                  <a:pt x="457200" y="0"/>
                </a:lnTo>
                <a:close/>
              </a:path>
            </a:pathLst>
          </a:custGeom>
          <a:solidFill>
            <a:srgbClr val="42AF5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6696075" y="1695450"/>
            <a:ext cx="314325" cy="323850"/>
          </a:xfrm>
          <a:custGeom>
            <a:avLst/>
            <a:gdLst/>
            <a:ahLst/>
            <a:cxnLst/>
            <a:rect l="l" t="t" r="r" b="b"/>
            <a:pathLst>
              <a:path w="314325" h="323850">
                <a:moveTo>
                  <a:pt x="314325" y="0"/>
                </a:moveTo>
                <a:lnTo>
                  <a:pt x="0" y="0"/>
                </a:lnTo>
                <a:lnTo>
                  <a:pt x="0" y="323850"/>
                </a:lnTo>
                <a:lnTo>
                  <a:pt x="314325" y="323850"/>
                </a:lnTo>
                <a:lnTo>
                  <a:pt x="314325" y="0"/>
                </a:lnTo>
                <a:close/>
              </a:path>
            </a:pathLst>
          </a:custGeom>
          <a:solidFill>
            <a:srgbClr val="2D83C3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9353550" y="5895975"/>
            <a:ext cx="180975" cy="180975"/>
          </a:xfrm>
          <a:custGeom>
            <a:avLst/>
            <a:gdLst/>
            <a:ahLst/>
            <a:cxnLst/>
            <a:rect l="l" t="t" r="r" b="b"/>
            <a:pathLst>
              <a:path w="180975" h="180975">
                <a:moveTo>
                  <a:pt x="180975" y="0"/>
                </a:moveTo>
                <a:lnTo>
                  <a:pt x="0" y="0"/>
                </a:lnTo>
                <a:lnTo>
                  <a:pt x="0" y="180975"/>
                </a:lnTo>
                <a:lnTo>
                  <a:pt x="180975" y="180975"/>
                </a:lnTo>
                <a:lnTo>
                  <a:pt x="180975" y="0"/>
                </a:lnTo>
                <a:close/>
              </a:path>
            </a:pathLst>
          </a:custGeom>
          <a:solidFill>
            <a:srgbClr val="2D93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object 17"/>
          <p:cNvSpPr txBox="1">
            <a:spLocks noGrp="1"/>
          </p:cNvSpPr>
          <p:nvPr>
            <p:ph type="title"/>
          </p:nvPr>
        </p:nvSpPr>
        <p:spPr>
          <a:xfrm>
            <a:off x="739775" y="829627"/>
            <a:ext cx="3909695" cy="67818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4250" spc="5" dirty="0"/>
              <a:t>PROJECT</a:t>
            </a:r>
            <a:r>
              <a:rPr sz="4250" spc="-85" dirty="0"/>
              <a:t> </a:t>
            </a:r>
            <a:r>
              <a:rPr sz="4250" spc="25" dirty="0"/>
              <a:t>TITLE</a:t>
            </a:r>
            <a:endParaRPr sz="4250"/>
          </a:p>
        </p:txBody>
      </p:sp>
      <p:grpSp>
        <p:nvGrpSpPr>
          <p:cNvPr id="18" name="object 18"/>
          <p:cNvGrpSpPr/>
          <p:nvPr/>
        </p:nvGrpSpPr>
        <p:grpSpPr>
          <a:xfrm>
            <a:off x="466725" y="6410325"/>
            <a:ext cx="3705225" cy="295275"/>
            <a:chOff x="466725" y="6410325"/>
            <a:chExt cx="3705225" cy="295275"/>
          </a:xfrm>
        </p:grpSpPr>
        <p:pic>
          <p:nvPicPr>
            <p:cNvPr id="19" name="object 19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676275" y="6467475"/>
              <a:ext cx="2143125" cy="200025"/>
            </a:xfrm>
            <a:prstGeom prst="rect">
              <a:avLst/>
            </a:prstGeom>
          </p:spPr>
        </p:pic>
        <p:pic>
          <p:nvPicPr>
            <p:cNvPr id="20" name="object 20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66725" y="6410325"/>
              <a:ext cx="3705225" cy="295275"/>
            </a:xfrm>
            <a:prstGeom prst="rect">
              <a:avLst/>
            </a:prstGeom>
          </p:spPr>
        </p:pic>
      </p:grpSp>
      <p:sp>
        <p:nvSpPr>
          <p:cNvPr id="22" name="object 2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10" dirty="0"/>
              <a:t>2</a:t>
            </a:fld>
            <a:endParaRPr spc="10" dirty="0"/>
          </a:p>
        </p:txBody>
      </p:sp>
      <p:sp>
        <p:nvSpPr>
          <p:cNvPr id="23" name="TextBox 22">
            <a:extLst>
              <a:ext uri="{FF2B5EF4-FFF2-40B4-BE49-F238E27FC236}">
                <a16:creationId xmlns="" xmlns:a16="http://schemas.microsoft.com/office/drawing/2014/main" id="{F691EEC8-E83B-8506-163B-F39E906CCC0A}"/>
              </a:ext>
            </a:extLst>
          </p:cNvPr>
          <p:cNvSpPr txBox="1"/>
          <p:nvPr/>
        </p:nvSpPr>
        <p:spPr>
          <a:xfrm>
            <a:off x="1217522" y="2123271"/>
            <a:ext cx="859322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rgbClr val="0F0F0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Employee Performance Analysis using Excel</a:t>
            </a:r>
            <a:endParaRPr lang="en-IN" sz="2800" dirty="0">
              <a:solidFill>
                <a:srgbClr val="7030A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-76200" y="28579"/>
            <a:ext cx="12481713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lnTo>
                  <a:pt x="12192000" y="0"/>
                </a:lnTo>
                <a:close/>
              </a:path>
            </a:pathLst>
          </a:custGeom>
          <a:solidFill>
            <a:srgbClr val="F1F1F1"/>
          </a:solidFill>
        </p:spPr>
        <p:txBody>
          <a:bodyPr wrap="square" lIns="0" tIns="0" rIns="0" bIns="0" rtlCol="0"/>
          <a:lstStyle/>
          <a:p>
            <a:endParaRPr dirty="0"/>
          </a:p>
        </p:txBody>
      </p:sp>
      <p:grpSp>
        <p:nvGrpSpPr>
          <p:cNvPr id="3" name="object 3"/>
          <p:cNvGrpSpPr/>
          <p:nvPr/>
        </p:nvGrpSpPr>
        <p:grpSpPr>
          <a:xfrm>
            <a:off x="7443849" y="0"/>
            <a:ext cx="4752975" cy="6863080"/>
            <a:chOff x="7443849" y="0"/>
            <a:chExt cx="4752975" cy="6863080"/>
          </a:xfrm>
        </p:grpSpPr>
        <p:sp>
          <p:nvSpPr>
            <p:cNvPr id="4" name="object 4"/>
            <p:cNvSpPr/>
            <p:nvPr/>
          </p:nvSpPr>
          <p:spPr>
            <a:xfrm>
              <a:off x="9377426" y="4825"/>
              <a:ext cx="1218565" cy="6853555"/>
            </a:xfrm>
            <a:custGeom>
              <a:avLst/>
              <a:gdLst/>
              <a:ahLst/>
              <a:cxnLst/>
              <a:rect l="l" t="t" r="r" b="b"/>
              <a:pathLst>
                <a:path w="1218565" h="6853555">
                  <a:moveTo>
                    <a:pt x="0" y="0"/>
                  </a:moveTo>
                  <a:lnTo>
                    <a:pt x="1218352" y="6853171"/>
                  </a:lnTo>
                </a:path>
              </a:pathLst>
            </a:custGeom>
            <a:ln w="9525">
              <a:solidFill>
                <a:srgbClr val="5FCAE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5" name="object 5"/>
            <p:cNvSpPr/>
            <p:nvPr/>
          </p:nvSpPr>
          <p:spPr>
            <a:xfrm>
              <a:off x="7448612" y="3694896"/>
              <a:ext cx="4743450" cy="3163570"/>
            </a:xfrm>
            <a:custGeom>
              <a:avLst/>
              <a:gdLst/>
              <a:ahLst/>
              <a:cxnLst/>
              <a:rect l="l" t="t" r="r" b="b"/>
              <a:pathLst>
                <a:path w="4743450" h="3163570">
                  <a:moveTo>
                    <a:pt x="4743387" y="0"/>
                  </a:moveTo>
                  <a:lnTo>
                    <a:pt x="0" y="3163101"/>
                  </a:lnTo>
                </a:path>
              </a:pathLst>
            </a:custGeom>
            <a:ln w="9525">
              <a:solidFill>
                <a:srgbClr val="5FCAEE"/>
              </a:solidFill>
            </a:ln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6" name="object 6"/>
            <p:cNvSpPr/>
            <p:nvPr/>
          </p:nvSpPr>
          <p:spPr>
            <a:xfrm>
              <a:off x="9182100" y="0"/>
              <a:ext cx="3009900" cy="6858000"/>
            </a:xfrm>
            <a:custGeom>
              <a:avLst/>
              <a:gdLst/>
              <a:ahLst/>
              <a:cxnLst/>
              <a:rect l="l" t="t" r="r" b="b"/>
              <a:pathLst>
                <a:path w="3009900" h="6858000">
                  <a:moveTo>
                    <a:pt x="3009899" y="0"/>
                  </a:moveTo>
                  <a:lnTo>
                    <a:pt x="2044399" y="0"/>
                  </a:lnTo>
                  <a:lnTo>
                    <a:pt x="0" y="6857996"/>
                  </a:lnTo>
                  <a:lnTo>
                    <a:pt x="3009899" y="6857996"/>
                  </a:lnTo>
                  <a:lnTo>
                    <a:pt x="3009899" y="0"/>
                  </a:lnTo>
                  <a:close/>
                </a:path>
              </a:pathLst>
            </a:custGeom>
            <a:solidFill>
              <a:srgbClr val="5FCAEE">
                <a:alpha val="36077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7" name="object 7"/>
            <p:cNvSpPr/>
            <p:nvPr/>
          </p:nvSpPr>
          <p:spPr>
            <a:xfrm>
              <a:off x="9602878" y="0"/>
              <a:ext cx="2589530" cy="6858000"/>
            </a:xfrm>
            <a:custGeom>
              <a:avLst/>
              <a:gdLst/>
              <a:ahLst/>
              <a:cxnLst/>
              <a:rect l="l" t="t" r="r" b="b"/>
              <a:pathLst>
                <a:path w="2589529" h="6858000">
                  <a:moveTo>
                    <a:pt x="2589120" y="0"/>
                  </a:moveTo>
                  <a:lnTo>
                    <a:pt x="0" y="0"/>
                  </a:lnTo>
                  <a:lnTo>
                    <a:pt x="1208884" y="6857996"/>
                  </a:lnTo>
                  <a:lnTo>
                    <a:pt x="2589120" y="6857996"/>
                  </a:lnTo>
                  <a:lnTo>
                    <a:pt x="2589120" y="0"/>
                  </a:lnTo>
                  <a:close/>
                </a:path>
              </a:pathLst>
            </a:custGeom>
            <a:solidFill>
              <a:srgbClr val="5FCAEE">
                <a:alpha val="19999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8" name="object 8"/>
            <p:cNvSpPr/>
            <p:nvPr/>
          </p:nvSpPr>
          <p:spPr>
            <a:xfrm>
              <a:off x="8934450" y="3048000"/>
              <a:ext cx="3257550" cy="3810000"/>
            </a:xfrm>
            <a:custGeom>
              <a:avLst/>
              <a:gdLst/>
              <a:ahLst/>
              <a:cxnLst/>
              <a:rect l="l" t="t" r="r" b="b"/>
              <a:pathLst>
                <a:path w="3257550" h="3810000">
                  <a:moveTo>
                    <a:pt x="3257550" y="0"/>
                  </a:moveTo>
                  <a:lnTo>
                    <a:pt x="0" y="3810000"/>
                  </a:lnTo>
                  <a:lnTo>
                    <a:pt x="3257550" y="3810000"/>
                  </a:lnTo>
                  <a:lnTo>
                    <a:pt x="3257550" y="0"/>
                  </a:lnTo>
                  <a:close/>
                </a:path>
              </a:pathLst>
            </a:custGeom>
            <a:solidFill>
              <a:srgbClr val="17AFE3">
                <a:alpha val="65881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9" name="object 9"/>
            <p:cNvSpPr/>
            <p:nvPr/>
          </p:nvSpPr>
          <p:spPr>
            <a:xfrm>
              <a:off x="9337930" y="0"/>
              <a:ext cx="2854325" cy="6858000"/>
            </a:xfrm>
            <a:custGeom>
              <a:avLst/>
              <a:gdLst/>
              <a:ahLst/>
              <a:cxnLst/>
              <a:rect l="l" t="t" r="r" b="b"/>
              <a:pathLst>
                <a:path w="2854325" h="6858000">
                  <a:moveTo>
                    <a:pt x="2854069" y="0"/>
                  </a:moveTo>
                  <a:lnTo>
                    <a:pt x="0" y="0"/>
                  </a:lnTo>
                  <a:lnTo>
                    <a:pt x="2470020" y="6857996"/>
                  </a:lnTo>
                  <a:lnTo>
                    <a:pt x="2854069" y="6857996"/>
                  </a:lnTo>
                  <a:lnTo>
                    <a:pt x="2854069" y="0"/>
                  </a:lnTo>
                  <a:close/>
                </a:path>
              </a:pathLst>
            </a:custGeom>
            <a:solidFill>
              <a:srgbClr val="17AFE3">
                <a:alpha val="5019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0" name="object 10"/>
            <p:cNvSpPr/>
            <p:nvPr/>
          </p:nvSpPr>
          <p:spPr>
            <a:xfrm>
              <a:off x="10896600" y="0"/>
              <a:ext cx="1295400" cy="6858000"/>
            </a:xfrm>
            <a:custGeom>
              <a:avLst/>
              <a:gdLst/>
              <a:ahLst/>
              <a:cxnLst/>
              <a:rect l="l" t="t" r="r" b="b"/>
              <a:pathLst>
                <a:path w="1295400" h="6858000">
                  <a:moveTo>
                    <a:pt x="1295399" y="0"/>
                  </a:moveTo>
                  <a:lnTo>
                    <a:pt x="1022453" y="0"/>
                  </a:lnTo>
                  <a:lnTo>
                    <a:pt x="0" y="6857996"/>
                  </a:lnTo>
                  <a:lnTo>
                    <a:pt x="1295399" y="6857996"/>
                  </a:lnTo>
                  <a:lnTo>
                    <a:pt x="1295399" y="0"/>
                  </a:lnTo>
                  <a:close/>
                </a:path>
              </a:pathLst>
            </a:custGeom>
            <a:solidFill>
              <a:srgbClr val="2D83C3">
                <a:alpha val="70195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1" name="object 11"/>
            <p:cNvSpPr/>
            <p:nvPr/>
          </p:nvSpPr>
          <p:spPr>
            <a:xfrm>
              <a:off x="10936247" y="0"/>
              <a:ext cx="1256030" cy="6858000"/>
            </a:xfrm>
            <a:custGeom>
              <a:avLst/>
              <a:gdLst/>
              <a:ahLst/>
              <a:cxnLst/>
              <a:rect l="l" t="t" r="r" b="b"/>
              <a:pathLst>
                <a:path w="1256029" h="6858000">
                  <a:moveTo>
                    <a:pt x="1255752" y="0"/>
                  </a:moveTo>
                  <a:lnTo>
                    <a:pt x="0" y="0"/>
                  </a:lnTo>
                  <a:lnTo>
                    <a:pt x="1114527" y="6857996"/>
                  </a:lnTo>
                  <a:lnTo>
                    <a:pt x="1255752" y="6857996"/>
                  </a:lnTo>
                  <a:lnTo>
                    <a:pt x="1255752" y="0"/>
                  </a:lnTo>
                  <a:close/>
                </a:path>
              </a:pathLst>
            </a:custGeom>
            <a:solidFill>
              <a:srgbClr val="226192">
                <a:alpha val="79998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12" name="object 12"/>
            <p:cNvSpPr/>
            <p:nvPr/>
          </p:nvSpPr>
          <p:spPr>
            <a:xfrm>
              <a:off x="10372725" y="3590925"/>
              <a:ext cx="1819275" cy="3267075"/>
            </a:xfrm>
            <a:custGeom>
              <a:avLst/>
              <a:gdLst/>
              <a:ahLst/>
              <a:cxnLst/>
              <a:rect l="l" t="t" r="r" b="b"/>
              <a:pathLst>
                <a:path w="1819275" h="3267075">
                  <a:moveTo>
                    <a:pt x="1819275" y="0"/>
                  </a:moveTo>
                  <a:lnTo>
                    <a:pt x="0" y="3267075"/>
                  </a:lnTo>
                  <a:lnTo>
                    <a:pt x="1819275" y="3267075"/>
                  </a:lnTo>
                  <a:lnTo>
                    <a:pt x="1819275" y="0"/>
                  </a:lnTo>
                  <a:close/>
                </a:path>
              </a:pathLst>
            </a:custGeom>
            <a:solidFill>
              <a:srgbClr val="17AFE3">
                <a:alpha val="65881"/>
              </a:srgbClr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</p:grpSp>
      <p:sp>
        <p:nvSpPr>
          <p:cNvPr id="13" name="object 13"/>
          <p:cNvSpPr/>
          <p:nvPr/>
        </p:nvSpPr>
        <p:spPr>
          <a:xfrm>
            <a:off x="0" y="4010025"/>
            <a:ext cx="447675" cy="2847975"/>
          </a:xfrm>
          <a:custGeom>
            <a:avLst/>
            <a:gdLst/>
            <a:ahLst/>
            <a:cxnLst/>
            <a:rect l="l" t="t" r="r" b="b"/>
            <a:pathLst>
              <a:path w="447675" h="2847975">
                <a:moveTo>
                  <a:pt x="0" y="0"/>
                </a:moveTo>
                <a:lnTo>
                  <a:pt x="0" y="2847975"/>
                </a:lnTo>
                <a:lnTo>
                  <a:pt x="447675" y="2847975"/>
                </a:lnTo>
                <a:lnTo>
                  <a:pt x="0" y="0"/>
                </a:lnTo>
                <a:close/>
              </a:path>
            </a:pathLst>
          </a:custGeom>
          <a:solidFill>
            <a:srgbClr val="5FCAEE">
              <a:alpha val="70195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 txBox="1"/>
          <p:nvPr/>
        </p:nvSpPr>
        <p:spPr>
          <a:xfrm>
            <a:off x="752475" y="6486037"/>
            <a:ext cx="1773555" cy="16637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275"/>
              </a:lnSpc>
            </a:pPr>
            <a:r>
              <a:rPr sz="1100" spc="20" dirty="0">
                <a:solidFill>
                  <a:srgbClr val="2D83C3"/>
                </a:solidFill>
                <a:latin typeface="Trebuchet MS"/>
                <a:cs typeface="Trebuchet MS"/>
              </a:rPr>
              <a:t>3/21/202</a:t>
            </a:r>
            <a:r>
              <a:rPr sz="1100" spc="10" dirty="0">
                <a:solidFill>
                  <a:srgbClr val="2D83C3"/>
                </a:solidFill>
                <a:latin typeface="Trebuchet MS"/>
                <a:cs typeface="Trebuchet MS"/>
              </a:rPr>
              <a:t>4</a:t>
            </a:r>
            <a:r>
              <a:rPr sz="1100" dirty="0">
                <a:solidFill>
                  <a:srgbClr val="2D83C3"/>
                </a:solidFill>
                <a:latin typeface="Trebuchet MS"/>
                <a:cs typeface="Trebuchet MS"/>
              </a:rPr>
              <a:t> </a:t>
            </a:r>
            <a:r>
              <a:rPr sz="1100" spc="130" dirty="0">
                <a:solidFill>
                  <a:srgbClr val="2D83C3"/>
                </a:solidFill>
                <a:latin typeface="Trebuchet MS"/>
                <a:cs typeface="Trebuchet MS"/>
              </a:rPr>
              <a:t> </a:t>
            </a:r>
            <a:r>
              <a:rPr sz="1100" b="1" spc="50" dirty="0">
                <a:solidFill>
                  <a:srgbClr val="2D83C3"/>
                </a:solidFill>
                <a:latin typeface="Trebuchet MS"/>
                <a:cs typeface="Trebuchet MS"/>
              </a:rPr>
              <a:t>A</a:t>
            </a:r>
            <a:r>
              <a:rPr sz="1100" b="1" spc="15" dirty="0">
                <a:solidFill>
                  <a:srgbClr val="2D83C3"/>
                </a:solidFill>
                <a:latin typeface="Trebuchet MS"/>
                <a:cs typeface="Trebuchet MS"/>
              </a:rPr>
              <a:t>nnu</a:t>
            </a:r>
            <a:r>
              <a:rPr sz="1100" b="1" spc="10" dirty="0">
                <a:solidFill>
                  <a:srgbClr val="2D83C3"/>
                </a:solidFill>
                <a:latin typeface="Trebuchet MS"/>
                <a:cs typeface="Trebuchet MS"/>
              </a:rPr>
              <a:t>al</a:t>
            </a:r>
            <a:r>
              <a:rPr sz="1100" b="1" spc="-140" dirty="0">
                <a:solidFill>
                  <a:srgbClr val="2D83C3"/>
                </a:solidFill>
                <a:latin typeface="Trebuchet MS"/>
                <a:cs typeface="Trebuchet MS"/>
              </a:rPr>
              <a:t> </a:t>
            </a:r>
            <a:r>
              <a:rPr sz="1100" b="1" dirty="0">
                <a:solidFill>
                  <a:srgbClr val="2D83C3"/>
                </a:solidFill>
                <a:latin typeface="Trebuchet MS"/>
                <a:cs typeface="Trebuchet MS"/>
              </a:rPr>
              <a:t>R</a:t>
            </a:r>
            <a:r>
              <a:rPr sz="1100" b="1" spc="35" dirty="0">
                <a:solidFill>
                  <a:srgbClr val="2D83C3"/>
                </a:solidFill>
                <a:latin typeface="Trebuchet MS"/>
                <a:cs typeface="Trebuchet MS"/>
              </a:rPr>
              <a:t>e</a:t>
            </a:r>
            <a:r>
              <a:rPr sz="1100" b="1" spc="90" dirty="0">
                <a:solidFill>
                  <a:srgbClr val="2D83C3"/>
                </a:solidFill>
                <a:latin typeface="Trebuchet MS"/>
                <a:cs typeface="Trebuchet MS"/>
              </a:rPr>
              <a:t>v</a:t>
            </a:r>
            <a:r>
              <a:rPr sz="1100" b="1" spc="-35" dirty="0">
                <a:solidFill>
                  <a:srgbClr val="2D83C3"/>
                </a:solidFill>
                <a:latin typeface="Trebuchet MS"/>
                <a:cs typeface="Trebuchet MS"/>
              </a:rPr>
              <a:t>i</a:t>
            </a:r>
            <a:r>
              <a:rPr sz="1100" b="1" spc="35" dirty="0">
                <a:solidFill>
                  <a:srgbClr val="2D83C3"/>
                </a:solidFill>
                <a:latin typeface="Trebuchet MS"/>
                <a:cs typeface="Trebuchet MS"/>
              </a:rPr>
              <a:t>e</a:t>
            </a:r>
            <a:r>
              <a:rPr sz="1100" b="1" spc="15" dirty="0">
                <a:solidFill>
                  <a:srgbClr val="2D83C3"/>
                </a:solidFill>
                <a:latin typeface="Trebuchet MS"/>
                <a:cs typeface="Trebuchet MS"/>
              </a:rPr>
              <a:t>w</a:t>
            </a:r>
            <a:endParaRPr sz="1100">
              <a:latin typeface="Trebuchet MS"/>
              <a:cs typeface="Trebuchet MS"/>
            </a:endParaRPr>
          </a:p>
        </p:txBody>
      </p:sp>
      <p:sp>
        <p:nvSpPr>
          <p:cNvPr id="15" name="object 15"/>
          <p:cNvSpPr/>
          <p:nvPr/>
        </p:nvSpPr>
        <p:spPr>
          <a:xfrm>
            <a:off x="7362825" y="447675"/>
            <a:ext cx="361950" cy="361950"/>
          </a:xfrm>
          <a:custGeom>
            <a:avLst/>
            <a:gdLst/>
            <a:ahLst/>
            <a:cxnLst/>
            <a:rect l="l" t="t" r="r" b="b"/>
            <a:pathLst>
              <a:path w="361950" h="361950">
                <a:moveTo>
                  <a:pt x="180975" y="0"/>
                </a:moveTo>
                <a:lnTo>
                  <a:pt x="132864" y="6464"/>
                </a:lnTo>
                <a:lnTo>
                  <a:pt x="89633" y="24708"/>
                </a:lnTo>
                <a:lnTo>
                  <a:pt x="53006" y="53006"/>
                </a:lnTo>
                <a:lnTo>
                  <a:pt x="24708" y="89633"/>
                </a:lnTo>
                <a:lnTo>
                  <a:pt x="6464" y="132864"/>
                </a:lnTo>
                <a:lnTo>
                  <a:pt x="0" y="180975"/>
                </a:lnTo>
                <a:lnTo>
                  <a:pt x="6464" y="229085"/>
                </a:lnTo>
                <a:lnTo>
                  <a:pt x="24708" y="272316"/>
                </a:lnTo>
                <a:lnTo>
                  <a:pt x="53006" y="308943"/>
                </a:lnTo>
                <a:lnTo>
                  <a:pt x="89633" y="337241"/>
                </a:lnTo>
                <a:lnTo>
                  <a:pt x="132864" y="355485"/>
                </a:lnTo>
                <a:lnTo>
                  <a:pt x="180975" y="361950"/>
                </a:lnTo>
                <a:lnTo>
                  <a:pt x="229085" y="355485"/>
                </a:lnTo>
                <a:lnTo>
                  <a:pt x="272316" y="337241"/>
                </a:lnTo>
                <a:lnTo>
                  <a:pt x="308943" y="308943"/>
                </a:lnTo>
                <a:lnTo>
                  <a:pt x="337241" y="272316"/>
                </a:lnTo>
                <a:lnTo>
                  <a:pt x="355485" y="229085"/>
                </a:lnTo>
                <a:lnTo>
                  <a:pt x="361950" y="180975"/>
                </a:lnTo>
                <a:lnTo>
                  <a:pt x="355485" y="132864"/>
                </a:lnTo>
                <a:lnTo>
                  <a:pt x="337241" y="89633"/>
                </a:lnTo>
                <a:lnTo>
                  <a:pt x="308943" y="53006"/>
                </a:lnTo>
                <a:lnTo>
                  <a:pt x="272316" y="24708"/>
                </a:lnTo>
                <a:lnTo>
                  <a:pt x="229085" y="6464"/>
                </a:lnTo>
                <a:lnTo>
                  <a:pt x="180975" y="0"/>
                </a:lnTo>
                <a:close/>
              </a:path>
            </a:pathLst>
          </a:custGeom>
          <a:solidFill>
            <a:srgbClr val="EBEBE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6" name="object 16"/>
          <p:cNvSpPr/>
          <p:nvPr/>
        </p:nvSpPr>
        <p:spPr>
          <a:xfrm>
            <a:off x="11010900" y="5610225"/>
            <a:ext cx="647700" cy="647700"/>
          </a:xfrm>
          <a:custGeom>
            <a:avLst/>
            <a:gdLst/>
            <a:ahLst/>
            <a:cxnLst/>
            <a:rect l="l" t="t" r="r" b="b"/>
            <a:pathLst>
              <a:path w="647700" h="647700">
                <a:moveTo>
                  <a:pt x="323850" y="0"/>
                </a:moveTo>
                <a:lnTo>
                  <a:pt x="276003" y="3511"/>
                </a:lnTo>
                <a:lnTo>
                  <a:pt x="230332" y="13711"/>
                </a:lnTo>
                <a:lnTo>
                  <a:pt x="187340" y="30099"/>
                </a:lnTo>
                <a:lnTo>
                  <a:pt x="147528" y="52175"/>
                </a:lnTo>
                <a:lnTo>
                  <a:pt x="111397" y="79436"/>
                </a:lnTo>
                <a:lnTo>
                  <a:pt x="79448" y="111381"/>
                </a:lnTo>
                <a:lnTo>
                  <a:pt x="52184" y="147511"/>
                </a:lnTo>
                <a:lnTo>
                  <a:pt x="30106" y="187324"/>
                </a:lnTo>
                <a:lnTo>
                  <a:pt x="13714" y="230319"/>
                </a:lnTo>
                <a:lnTo>
                  <a:pt x="3512" y="275994"/>
                </a:lnTo>
                <a:lnTo>
                  <a:pt x="0" y="323850"/>
                </a:lnTo>
                <a:lnTo>
                  <a:pt x="3512" y="371705"/>
                </a:lnTo>
                <a:lnTo>
                  <a:pt x="13714" y="417380"/>
                </a:lnTo>
                <a:lnTo>
                  <a:pt x="30106" y="460375"/>
                </a:lnTo>
                <a:lnTo>
                  <a:pt x="52184" y="500188"/>
                </a:lnTo>
                <a:lnTo>
                  <a:pt x="79448" y="536318"/>
                </a:lnTo>
                <a:lnTo>
                  <a:pt x="111397" y="568263"/>
                </a:lnTo>
                <a:lnTo>
                  <a:pt x="147528" y="595524"/>
                </a:lnTo>
                <a:lnTo>
                  <a:pt x="187340" y="617600"/>
                </a:lnTo>
                <a:lnTo>
                  <a:pt x="230332" y="633988"/>
                </a:lnTo>
                <a:lnTo>
                  <a:pt x="276003" y="644188"/>
                </a:lnTo>
                <a:lnTo>
                  <a:pt x="323850" y="647700"/>
                </a:lnTo>
                <a:lnTo>
                  <a:pt x="371696" y="644188"/>
                </a:lnTo>
                <a:lnTo>
                  <a:pt x="417367" y="633988"/>
                </a:lnTo>
                <a:lnTo>
                  <a:pt x="460359" y="617600"/>
                </a:lnTo>
                <a:lnTo>
                  <a:pt x="500171" y="595524"/>
                </a:lnTo>
                <a:lnTo>
                  <a:pt x="536302" y="568263"/>
                </a:lnTo>
                <a:lnTo>
                  <a:pt x="568251" y="536318"/>
                </a:lnTo>
                <a:lnTo>
                  <a:pt x="595515" y="500188"/>
                </a:lnTo>
                <a:lnTo>
                  <a:pt x="617593" y="460375"/>
                </a:lnTo>
                <a:lnTo>
                  <a:pt x="633985" y="417380"/>
                </a:lnTo>
                <a:lnTo>
                  <a:pt x="644187" y="371705"/>
                </a:lnTo>
                <a:lnTo>
                  <a:pt x="647700" y="323850"/>
                </a:lnTo>
                <a:lnTo>
                  <a:pt x="644187" y="275994"/>
                </a:lnTo>
                <a:lnTo>
                  <a:pt x="633985" y="230319"/>
                </a:lnTo>
                <a:lnTo>
                  <a:pt x="617593" y="187324"/>
                </a:lnTo>
                <a:lnTo>
                  <a:pt x="595515" y="147511"/>
                </a:lnTo>
                <a:lnTo>
                  <a:pt x="568251" y="111381"/>
                </a:lnTo>
                <a:lnTo>
                  <a:pt x="536302" y="79436"/>
                </a:lnTo>
                <a:lnTo>
                  <a:pt x="500171" y="52175"/>
                </a:lnTo>
                <a:lnTo>
                  <a:pt x="460359" y="30099"/>
                </a:lnTo>
                <a:lnTo>
                  <a:pt x="417367" y="13711"/>
                </a:lnTo>
                <a:lnTo>
                  <a:pt x="371696" y="3511"/>
                </a:lnTo>
                <a:lnTo>
                  <a:pt x="323850" y="0"/>
                </a:lnTo>
                <a:close/>
              </a:path>
            </a:pathLst>
          </a:custGeom>
          <a:solidFill>
            <a:srgbClr val="2D83C3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7" name="object 1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687050" y="6134100"/>
            <a:ext cx="247650" cy="247650"/>
          </a:xfrm>
          <a:prstGeom prst="rect">
            <a:avLst/>
          </a:prstGeom>
        </p:spPr>
      </p:pic>
      <p:grpSp>
        <p:nvGrpSpPr>
          <p:cNvPr id="18" name="object 18"/>
          <p:cNvGrpSpPr/>
          <p:nvPr/>
        </p:nvGrpSpPr>
        <p:grpSpPr>
          <a:xfrm>
            <a:off x="47625" y="3819523"/>
            <a:ext cx="4124325" cy="3009900"/>
            <a:chOff x="47625" y="3819523"/>
            <a:chExt cx="4124325" cy="3009900"/>
          </a:xfrm>
        </p:grpSpPr>
        <p:pic>
          <p:nvPicPr>
            <p:cNvPr id="19" name="object 1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466725" y="6410325"/>
              <a:ext cx="3705225" cy="295275"/>
            </a:xfrm>
            <a:prstGeom prst="rect">
              <a:avLst/>
            </a:prstGeom>
          </p:spPr>
        </p:pic>
        <p:pic>
          <p:nvPicPr>
            <p:cNvPr id="20" name="object 20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7625" y="3819523"/>
              <a:ext cx="1733550" cy="3009898"/>
            </a:xfrm>
            <a:prstGeom prst="rect">
              <a:avLst/>
            </a:prstGeom>
          </p:spPr>
        </p:pic>
      </p:grpSp>
      <p:sp>
        <p:nvSpPr>
          <p:cNvPr id="21" name="object 21"/>
          <p:cNvSpPr txBox="1">
            <a:spLocks noGrp="1"/>
          </p:cNvSpPr>
          <p:nvPr>
            <p:ph type="title"/>
          </p:nvPr>
        </p:nvSpPr>
        <p:spPr>
          <a:xfrm>
            <a:off x="739775" y="445388"/>
            <a:ext cx="2357120" cy="75819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pc="25" dirty="0"/>
              <a:t>A</a:t>
            </a:r>
            <a:r>
              <a:rPr spc="-5" dirty="0"/>
              <a:t>G</a:t>
            </a:r>
            <a:r>
              <a:rPr spc="-35" dirty="0"/>
              <a:t>E</a:t>
            </a:r>
            <a:r>
              <a:rPr spc="15" dirty="0"/>
              <a:t>N</a:t>
            </a:r>
            <a:r>
              <a:rPr dirty="0"/>
              <a:t>DA</a:t>
            </a:r>
          </a:p>
        </p:txBody>
      </p:sp>
      <p:sp>
        <p:nvSpPr>
          <p:cNvPr id="22" name="object 2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10" dirty="0"/>
              <a:t>3</a:t>
            </a:fld>
            <a:endParaRPr spc="10" dirty="0"/>
          </a:p>
        </p:txBody>
      </p:sp>
      <p:sp>
        <p:nvSpPr>
          <p:cNvPr id="23" name="TextBox 22">
            <a:extLst>
              <a:ext uri="{FF2B5EF4-FFF2-40B4-BE49-F238E27FC236}">
                <a16:creationId xmlns="" xmlns:a16="http://schemas.microsoft.com/office/drawing/2014/main" id="{D0827FA3-A9D4-0FE5-45BE-664C8C920E82}"/>
              </a:ext>
            </a:extLst>
          </p:cNvPr>
          <p:cNvSpPr txBox="1"/>
          <p:nvPr/>
        </p:nvSpPr>
        <p:spPr>
          <a:xfrm>
            <a:off x="2509807" y="1041533"/>
            <a:ext cx="50292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en-US" sz="2800" b="0" i="0" dirty="0">
              <a:solidFill>
                <a:srgbClr val="0D0D0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+mj-lt"/>
              <a:buAutoNum type="arabicPeriod"/>
            </a:pPr>
            <a:r>
              <a:rPr lang="en-US" sz="28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</a:p>
          <a:p>
            <a:pPr algn="l">
              <a:buFont typeface="+mj-lt"/>
              <a:buAutoNum type="arabicPeriod"/>
            </a:pPr>
            <a:r>
              <a:rPr lang="en-US" sz="28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Project Overview</a:t>
            </a:r>
          </a:p>
          <a:p>
            <a:pPr algn="l">
              <a:buFont typeface="+mj-lt"/>
              <a:buAutoNum type="arabicPeriod"/>
            </a:pPr>
            <a:r>
              <a:rPr lang="en-US" sz="28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End Users</a:t>
            </a:r>
          </a:p>
          <a:p>
            <a:pPr algn="l">
              <a:buFont typeface="+mj-lt"/>
              <a:buAutoNum type="arabicPeriod"/>
            </a:pPr>
            <a:r>
              <a:rPr lang="en-US" sz="28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Our Solution and Proposition</a:t>
            </a:r>
          </a:p>
          <a:p>
            <a:pPr algn="l">
              <a:buFont typeface="+mj-lt"/>
              <a:buAutoNum type="arabicPeriod"/>
            </a:pPr>
            <a:r>
              <a:rPr lang="en-US" sz="2800" dirty="0">
                <a:solidFill>
                  <a:srgbClr val="0D0D0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Dataset Description</a:t>
            </a:r>
            <a:endParaRPr lang="en-US" sz="2800" b="0" i="0" dirty="0">
              <a:solidFill>
                <a:srgbClr val="0D0D0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+mj-lt"/>
              <a:buAutoNum type="arabicPeriod"/>
            </a:pPr>
            <a:r>
              <a:rPr lang="en-US" sz="28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Modelling Approach</a:t>
            </a:r>
          </a:p>
          <a:p>
            <a:pPr algn="l">
              <a:buFont typeface="+mj-lt"/>
              <a:buAutoNum type="arabicPeriod"/>
            </a:pPr>
            <a:r>
              <a:rPr lang="en-US" sz="28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Results and </a:t>
            </a:r>
            <a:r>
              <a:rPr lang="en-US" sz="2800" dirty="0">
                <a:solidFill>
                  <a:srgbClr val="0D0D0D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Discussion</a:t>
            </a:r>
            <a:endParaRPr lang="en-US" sz="2800" b="0" i="0" dirty="0">
              <a:solidFill>
                <a:srgbClr val="0D0D0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>
              <a:buFont typeface="+mj-lt"/>
              <a:buAutoNum type="arabicPeriod"/>
            </a:pPr>
            <a:r>
              <a:rPr lang="en-US" sz="28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Conclusion</a:t>
            </a:r>
          </a:p>
          <a:p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7991475" y="2933700"/>
            <a:ext cx="2762250" cy="3257550"/>
            <a:chOff x="7991475" y="2933700"/>
            <a:chExt cx="2762250" cy="3257550"/>
          </a:xfrm>
        </p:grpSpPr>
        <p:sp>
          <p:nvSpPr>
            <p:cNvPr id="3" name="object 3"/>
            <p:cNvSpPr/>
            <p:nvPr/>
          </p:nvSpPr>
          <p:spPr>
            <a:xfrm>
              <a:off x="9353550" y="5362575"/>
              <a:ext cx="457200" cy="457200"/>
            </a:xfrm>
            <a:custGeom>
              <a:avLst/>
              <a:gdLst/>
              <a:ahLst/>
              <a:cxnLst/>
              <a:rect l="l" t="t" r="r" b="b"/>
              <a:pathLst>
                <a:path w="457200" h="457200">
                  <a:moveTo>
                    <a:pt x="457200" y="0"/>
                  </a:moveTo>
                  <a:lnTo>
                    <a:pt x="0" y="0"/>
                  </a:lnTo>
                  <a:lnTo>
                    <a:pt x="0" y="457200"/>
                  </a:lnTo>
                  <a:lnTo>
                    <a:pt x="457200" y="457200"/>
                  </a:lnTo>
                  <a:lnTo>
                    <a:pt x="457200" y="0"/>
                  </a:lnTo>
                  <a:close/>
                </a:path>
              </a:pathLst>
            </a:custGeom>
            <a:solidFill>
              <a:srgbClr val="42AF5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9353550" y="5895975"/>
              <a:ext cx="180975" cy="180975"/>
            </a:xfrm>
            <a:custGeom>
              <a:avLst/>
              <a:gdLst/>
              <a:ahLst/>
              <a:cxnLst/>
              <a:rect l="l" t="t" r="r" b="b"/>
              <a:pathLst>
                <a:path w="180975" h="180975">
                  <a:moveTo>
                    <a:pt x="180975" y="0"/>
                  </a:moveTo>
                  <a:lnTo>
                    <a:pt x="0" y="0"/>
                  </a:lnTo>
                  <a:lnTo>
                    <a:pt x="0" y="180975"/>
                  </a:lnTo>
                  <a:lnTo>
                    <a:pt x="180975" y="180975"/>
                  </a:lnTo>
                  <a:lnTo>
                    <a:pt x="180975" y="0"/>
                  </a:lnTo>
                  <a:close/>
                </a:path>
              </a:pathLst>
            </a:custGeom>
            <a:solidFill>
              <a:srgbClr val="2D936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7991475" y="2933700"/>
              <a:ext cx="2762250" cy="3257550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834072" y="575055"/>
            <a:ext cx="5636895" cy="67818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  <a:tabLst>
                <a:tab pos="2727960" algn="l"/>
              </a:tabLst>
            </a:pPr>
            <a:r>
              <a:rPr sz="4250" spc="-20" dirty="0"/>
              <a:t>P</a:t>
            </a:r>
            <a:r>
              <a:rPr sz="4250" spc="15" dirty="0"/>
              <a:t>ROB</a:t>
            </a:r>
            <a:r>
              <a:rPr sz="4250" spc="55" dirty="0"/>
              <a:t>L</a:t>
            </a:r>
            <a:r>
              <a:rPr sz="4250" spc="-20" dirty="0"/>
              <a:t>E</a:t>
            </a:r>
            <a:r>
              <a:rPr sz="4250" spc="20" dirty="0"/>
              <a:t>M</a:t>
            </a:r>
            <a:r>
              <a:rPr sz="4250" dirty="0"/>
              <a:t>	</a:t>
            </a:r>
            <a:r>
              <a:rPr sz="4250" spc="10" dirty="0"/>
              <a:t>S</a:t>
            </a:r>
            <a:r>
              <a:rPr sz="4250" spc="-370" dirty="0"/>
              <a:t>T</a:t>
            </a:r>
            <a:r>
              <a:rPr sz="4250" spc="-375" dirty="0"/>
              <a:t>A</a:t>
            </a:r>
            <a:r>
              <a:rPr sz="4250" spc="15" dirty="0"/>
              <a:t>T</a:t>
            </a:r>
            <a:r>
              <a:rPr sz="4250" spc="-10" dirty="0"/>
              <a:t>E</a:t>
            </a:r>
            <a:r>
              <a:rPr sz="4250" spc="-20" dirty="0"/>
              <a:t>ME</a:t>
            </a:r>
            <a:r>
              <a:rPr sz="4250" spc="10" dirty="0"/>
              <a:t>NT</a:t>
            </a:r>
            <a:endParaRPr sz="4250"/>
          </a:p>
        </p:txBody>
      </p:sp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76275" y="6467475"/>
            <a:ext cx="2143125" cy="200025"/>
          </a:xfrm>
          <a:prstGeom prst="rect">
            <a:avLst/>
          </a:prstGeom>
        </p:spPr>
      </p:pic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10" dirty="0"/>
              <a:t>4</a:t>
            </a:fld>
            <a:endParaRPr spc="10" dirty="0"/>
          </a:p>
        </p:txBody>
      </p:sp>
      <p:sp>
        <p:nvSpPr>
          <p:cNvPr id="9" name="TextBox 8"/>
          <p:cNvSpPr txBox="1"/>
          <p:nvPr/>
        </p:nvSpPr>
        <p:spPr>
          <a:xfrm>
            <a:off x="1447800" y="1905000"/>
            <a:ext cx="58674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3600" dirty="0" smtClean="0">
                <a:latin typeface="+mj-lt"/>
              </a:rPr>
              <a:t>A statement that discusses what the problem is, why it’s problem in the first place, and how you propose it should be fixed.</a:t>
            </a:r>
            <a:endParaRPr lang="en-IN" sz="3600" dirty="0">
              <a:latin typeface="+mj-l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8658225" y="2647950"/>
            <a:ext cx="3533775" cy="3810000"/>
            <a:chOff x="8658225" y="2647950"/>
            <a:chExt cx="3533775" cy="3810000"/>
          </a:xfrm>
        </p:grpSpPr>
        <p:sp>
          <p:nvSpPr>
            <p:cNvPr id="3" name="object 3"/>
            <p:cNvSpPr/>
            <p:nvPr/>
          </p:nvSpPr>
          <p:spPr>
            <a:xfrm>
              <a:off x="9353550" y="5362575"/>
              <a:ext cx="457200" cy="457200"/>
            </a:xfrm>
            <a:custGeom>
              <a:avLst/>
              <a:gdLst/>
              <a:ahLst/>
              <a:cxnLst/>
              <a:rect l="l" t="t" r="r" b="b"/>
              <a:pathLst>
                <a:path w="457200" h="457200">
                  <a:moveTo>
                    <a:pt x="457200" y="0"/>
                  </a:moveTo>
                  <a:lnTo>
                    <a:pt x="0" y="0"/>
                  </a:lnTo>
                  <a:lnTo>
                    <a:pt x="0" y="457200"/>
                  </a:lnTo>
                  <a:lnTo>
                    <a:pt x="457200" y="457200"/>
                  </a:lnTo>
                  <a:lnTo>
                    <a:pt x="457200" y="0"/>
                  </a:lnTo>
                  <a:close/>
                </a:path>
              </a:pathLst>
            </a:custGeom>
            <a:solidFill>
              <a:srgbClr val="42AF51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sp>
          <p:nvSpPr>
            <p:cNvPr id="4" name="object 4"/>
            <p:cNvSpPr/>
            <p:nvPr/>
          </p:nvSpPr>
          <p:spPr>
            <a:xfrm>
              <a:off x="9353550" y="5895975"/>
              <a:ext cx="180975" cy="180975"/>
            </a:xfrm>
            <a:custGeom>
              <a:avLst/>
              <a:gdLst/>
              <a:ahLst/>
              <a:cxnLst/>
              <a:rect l="l" t="t" r="r" b="b"/>
              <a:pathLst>
                <a:path w="180975" h="180975">
                  <a:moveTo>
                    <a:pt x="180975" y="0"/>
                  </a:moveTo>
                  <a:lnTo>
                    <a:pt x="0" y="0"/>
                  </a:lnTo>
                  <a:lnTo>
                    <a:pt x="0" y="180975"/>
                  </a:lnTo>
                  <a:lnTo>
                    <a:pt x="180975" y="180975"/>
                  </a:lnTo>
                  <a:lnTo>
                    <a:pt x="180975" y="0"/>
                  </a:lnTo>
                  <a:close/>
                </a:path>
              </a:pathLst>
            </a:custGeom>
            <a:solidFill>
              <a:srgbClr val="2D936B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5" name="object 5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8658225" y="2647950"/>
              <a:ext cx="3533775" cy="3810000"/>
            </a:xfrm>
            <a:prstGeom prst="rect">
              <a:avLst/>
            </a:prstGeom>
          </p:spPr>
        </p:pic>
      </p:grp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739775" y="829627"/>
            <a:ext cx="5263515" cy="678180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  <a:tabLst>
                <a:tab pos="2642870" algn="l"/>
              </a:tabLst>
            </a:pPr>
            <a:r>
              <a:rPr sz="4250" spc="5" dirty="0"/>
              <a:t>PROJECT	</a:t>
            </a:r>
            <a:r>
              <a:rPr sz="4250" spc="-20" dirty="0"/>
              <a:t>OVERVIEW</a:t>
            </a:r>
            <a:endParaRPr sz="4250"/>
          </a:p>
        </p:txBody>
      </p:sp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76275" y="6467475"/>
            <a:ext cx="2143125" cy="200025"/>
          </a:xfrm>
          <a:prstGeom prst="rect">
            <a:avLst/>
          </a:prstGeom>
        </p:spPr>
      </p:pic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10" dirty="0"/>
              <a:t>5</a:t>
            </a:fld>
            <a:endParaRPr spc="10" dirty="0"/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F050B57B-77CA-84FA-9910-3F41C17BBB48}"/>
              </a:ext>
            </a:extLst>
          </p:cNvPr>
          <p:cNvSpPr txBox="1"/>
          <p:nvPr/>
        </p:nvSpPr>
        <p:spPr>
          <a:xfrm>
            <a:off x="1142809" y="1812404"/>
            <a:ext cx="7924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2400" b="0" i="0" dirty="0">
                <a:solidFill>
                  <a:srgbClr val="0D0D0D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19268" y="1676400"/>
            <a:ext cx="6143532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2800" dirty="0" smtClean="0"/>
              <a:t>Microsoft excel provides a powerful platform for creating customized employee rating system, enabling organization to track performance matrices, identify areas for improvement, and recognize outstanding achievement employments.</a:t>
            </a:r>
            <a:endParaRPr lang="en-IN" sz="28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353550" y="53625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457200" y="0"/>
                </a:moveTo>
                <a:lnTo>
                  <a:pt x="0" y="0"/>
                </a:lnTo>
                <a:lnTo>
                  <a:pt x="0" y="457200"/>
                </a:lnTo>
                <a:lnTo>
                  <a:pt x="457200" y="457200"/>
                </a:lnTo>
                <a:lnTo>
                  <a:pt x="457200" y="0"/>
                </a:lnTo>
                <a:close/>
              </a:path>
            </a:pathLst>
          </a:custGeom>
          <a:solidFill>
            <a:srgbClr val="42AF5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9353550" y="5895975"/>
            <a:ext cx="180975" cy="180975"/>
          </a:xfrm>
          <a:custGeom>
            <a:avLst/>
            <a:gdLst/>
            <a:ahLst/>
            <a:cxnLst/>
            <a:rect l="l" t="t" r="r" b="b"/>
            <a:pathLst>
              <a:path w="180975" h="180975">
                <a:moveTo>
                  <a:pt x="180975" y="0"/>
                </a:moveTo>
                <a:lnTo>
                  <a:pt x="0" y="0"/>
                </a:lnTo>
                <a:lnTo>
                  <a:pt x="0" y="180975"/>
                </a:lnTo>
                <a:lnTo>
                  <a:pt x="180975" y="180975"/>
                </a:lnTo>
                <a:lnTo>
                  <a:pt x="180975" y="0"/>
                </a:lnTo>
                <a:close/>
              </a:path>
            </a:pathLst>
          </a:custGeom>
          <a:solidFill>
            <a:srgbClr val="2D93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699452" y="891793"/>
            <a:ext cx="5014595" cy="518159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3200" spc="25" dirty="0"/>
              <a:t>W</a:t>
            </a:r>
            <a:r>
              <a:rPr sz="3200" spc="-20" dirty="0"/>
              <a:t>H</a:t>
            </a:r>
            <a:r>
              <a:rPr sz="3200" spc="20" dirty="0"/>
              <a:t>O</a:t>
            </a:r>
            <a:r>
              <a:rPr sz="3200" spc="-235" dirty="0"/>
              <a:t> </a:t>
            </a:r>
            <a:r>
              <a:rPr sz="3200" spc="-10" dirty="0"/>
              <a:t>AR</a:t>
            </a:r>
            <a:r>
              <a:rPr sz="3200" spc="15" dirty="0"/>
              <a:t>E</a:t>
            </a:r>
            <a:r>
              <a:rPr sz="3200" spc="-35" dirty="0"/>
              <a:t> </a:t>
            </a:r>
            <a:r>
              <a:rPr sz="3200" spc="-10" dirty="0"/>
              <a:t>T</a:t>
            </a:r>
            <a:r>
              <a:rPr sz="3200" spc="-15" dirty="0"/>
              <a:t>H</a:t>
            </a:r>
            <a:r>
              <a:rPr sz="3200" spc="15" dirty="0"/>
              <a:t>E</a:t>
            </a:r>
            <a:r>
              <a:rPr sz="3200" spc="-35" dirty="0"/>
              <a:t> </a:t>
            </a:r>
            <a:r>
              <a:rPr sz="3200" spc="-20" dirty="0"/>
              <a:t>E</a:t>
            </a:r>
            <a:r>
              <a:rPr sz="3200" spc="30" dirty="0"/>
              <a:t>N</a:t>
            </a:r>
            <a:r>
              <a:rPr sz="3200" spc="15" dirty="0"/>
              <a:t>D</a:t>
            </a:r>
            <a:r>
              <a:rPr sz="3200" spc="-45" dirty="0"/>
              <a:t> </a:t>
            </a:r>
            <a:r>
              <a:rPr sz="3200" dirty="0"/>
              <a:t>U</a:t>
            </a:r>
            <a:r>
              <a:rPr sz="3200" spc="10" dirty="0"/>
              <a:t>S</a:t>
            </a:r>
            <a:r>
              <a:rPr sz="3200" spc="-25" dirty="0"/>
              <a:t>E</a:t>
            </a:r>
            <a:r>
              <a:rPr sz="3200" spc="-10" dirty="0"/>
              <a:t>R</a:t>
            </a:r>
            <a:r>
              <a:rPr sz="3200" spc="5" dirty="0"/>
              <a:t>S?</a:t>
            </a:r>
            <a:endParaRPr sz="3200"/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23900" y="6172200"/>
            <a:ext cx="2181225" cy="485775"/>
          </a:xfrm>
          <a:prstGeom prst="rect">
            <a:avLst/>
          </a:prstGeom>
        </p:spPr>
      </p:pic>
      <p:sp>
        <p:nvSpPr>
          <p:cNvPr id="8" name="object 8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10" dirty="0"/>
              <a:t>6</a:t>
            </a:fld>
            <a:endParaRPr spc="10" dirty="0"/>
          </a:p>
        </p:txBody>
      </p:sp>
      <p:sp>
        <p:nvSpPr>
          <p:cNvPr id="7" name="TextBox 6"/>
          <p:cNvSpPr txBox="1"/>
          <p:nvPr/>
        </p:nvSpPr>
        <p:spPr>
          <a:xfrm>
            <a:off x="730175" y="1997371"/>
            <a:ext cx="8810625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3200" dirty="0" smtClean="0"/>
              <a:t>Employer 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3200" dirty="0" smtClean="0"/>
              <a:t>Employee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3200" dirty="0" smtClean="0"/>
              <a:t>Organization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3200" dirty="0" smtClean="0"/>
              <a:t>Firms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3200" dirty="0" smtClean="0"/>
              <a:t>Hr. ,etc.</a:t>
            </a:r>
            <a:endParaRPr lang="en-IN" sz="3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1476375"/>
            <a:ext cx="2695574" cy="3248025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9353550" y="53625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457200" y="0"/>
                </a:moveTo>
                <a:lnTo>
                  <a:pt x="0" y="0"/>
                </a:lnTo>
                <a:lnTo>
                  <a:pt x="0" y="457200"/>
                </a:lnTo>
                <a:lnTo>
                  <a:pt x="457200" y="457200"/>
                </a:lnTo>
                <a:lnTo>
                  <a:pt x="457200" y="0"/>
                </a:lnTo>
                <a:close/>
              </a:path>
            </a:pathLst>
          </a:custGeom>
          <a:solidFill>
            <a:srgbClr val="42AF5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9353550" y="5895975"/>
            <a:ext cx="180975" cy="180975"/>
          </a:xfrm>
          <a:custGeom>
            <a:avLst/>
            <a:gdLst/>
            <a:ahLst/>
            <a:cxnLst/>
            <a:rect l="l" t="t" r="r" b="b"/>
            <a:pathLst>
              <a:path w="180975" h="180975">
                <a:moveTo>
                  <a:pt x="180975" y="0"/>
                </a:moveTo>
                <a:lnTo>
                  <a:pt x="0" y="0"/>
                </a:lnTo>
                <a:lnTo>
                  <a:pt x="0" y="180975"/>
                </a:lnTo>
                <a:lnTo>
                  <a:pt x="180975" y="180975"/>
                </a:lnTo>
                <a:lnTo>
                  <a:pt x="180975" y="0"/>
                </a:lnTo>
                <a:close/>
              </a:path>
            </a:pathLst>
          </a:custGeom>
          <a:solidFill>
            <a:srgbClr val="2D936B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558165" y="857885"/>
            <a:ext cx="9763125" cy="575310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5"/>
              </a:spcBef>
            </a:pPr>
            <a:r>
              <a:rPr sz="3600" spc="10" dirty="0"/>
              <a:t>O</a:t>
            </a:r>
            <a:r>
              <a:rPr sz="3600" spc="25" dirty="0"/>
              <a:t>U</a:t>
            </a:r>
            <a:r>
              <a:rPr sz="3600" dirty="0"/>
              <a:t>R</a:t>
            </a:r>
            <a:r>
              <a:rPr sz="3600" spc="5" dirty="0"/>
              <a:t> </a:t>
            </a:r>
            <a:r>
              <a:rPr sz="3600" spc="25" dirty="0"/>
              <a:t>S</a:t>
            </a:r>
            <a:r>
              <a:rPr sz="3600" spc="10" dirty="0"/>
              <a:t>O</a:t>
            </a:r>
            <a:r>
              <a:rPr sz="3600" spc="25" dirty="0"/>
              <a:t>LU</a:t>
            </a:r>
            <a:r>
              <a:rPr sz="3600" spc="-35" dirty="0"/>
              <a:t>T</a:t>
            </a:r>
            <a:r>
              <a:rPr sz="3600" spc="-30" dirty="0"/>
              <a:t>I</a:t>
            </a:r>
            <a:r>
              <a:rPr sz="3600" spc="10" dirty="0"/>
              <a:t>O</a:t>
            </a:r>
            <a:r>
              <a:rPr sz="3600" dirty="0"/>
              <a:t>N</a:t>
            </a:r>
            <a:r>
              <a:rPr sz="3600" spc="-345" dirty="0"/>
              <a:t> </a:t>
            </a:r>
            <a:r>
              <a:rPr sz="3600" spc="-35" dirty="0"/>
              <a:t>A</a:t>
            </a:r>
            <a:r>
              <a:rPr sz="3600" spc="-5" dirty="0"/>
              <a:t>N</a:t>
            </a:r>
            <a:r>
              <a:rPr sz="3600" dirty="0"/>
              <a:t>D</a:t>
            </a:r>
            <a:r>
              <a:rPr sz="3600" spc="35" dirty="0"/>
              <a:t> </a:t>
            </a:r>
            <a:r>
              <a:rPr sz="3600" spc="-30" dirty="0"/>
              <a:t>I</a:t>
            </a:r>
            <a:r>
              <a:rPr sz="3600" spc="-35" dirty="0"/>
              <a:t>T</a:t>
            </a:r>
            <a:r>
              <a:rPr sz="3600" dirty="0"/>
              <a:t>S</a:t>
            </a:r>
            <a:r>
              <a:rPr sz="3600" spc="60" dirty="0"/>
              <a:t> </a:t>
            </a:r>
            <a:r>
              <a:rPr sz="3600" spc="-295" dirty="0"/>
              <a:t>V</a:t>
            </a:r>
            <a:r>
              <a:rPr sz="3600" spc="-35" dirty="0"/>
              <a:t>A</a:t>
            </a:r>
            <a:r>
              <a:rPr sz="3600" spc="25" dirty="0"/>
              <a:t>LU</a:t>
            </a:r>
            <a:r>
              <a:rPr sz="3600" dirty="0"/>
              <a:t>E</a:t>
            </a:r>
            <a:r>
              <a:rPr sz="3600" spc="-65" dirty="0"/>
              <a:t> </a:t>
            </a:r>
            <a:r>
              <a:rPr sz="3600" spc="-15" dirty="0"/>
              <a:t>P</a:t>
            </a:r>
            <a:r>
              <a:rPr sz="3600" spc="-30" dirty="0"/>
              <a:t>R</a:t>
            </a:r>
            <a:r>
              <a:rPr sz="3600" spc="10" dirty="0"/>
              <a:t>O</a:t>
            </a:r>
            <a:r>
              <a:rPr sz="3600" spc="-15" dirty="0"/>
              <a:t>P</a:t>
            </a:r>
            <a:r>
              <a:rPr sz="3600" spc="10" dirty="0"/>
              <a:t>O</a:t>
            </a:r>
            <a:r>
              <a:rPr sz="3600" spc="25" dirty="0"/>
              <a:t>S</a:t>
            </a:r>
            <a:r>
              <a:rPr sz="3600" spc="-30" dirty="0"/>
              <a:t>I</a:t>
            </a:r>
            <a:r>
              <a:rPr sz="3600" spc="-35" dirty="0"/>
              <a:t>T</a:t>
            </a:r>
            <a:r>
              <a:rPr sz="3600" spc="-30" dirty="0"/>
              <a:t>I</a:t>
            </a:r>
            <a:r>
              <a:rPr sz="3600" spc="10" dirty="0"/>
              <a:t>O</a:t>
            </a:r>
            <a:r>
              <a:rPr sz="3600" dirty="0"/>
              <a:t>N</a:t>
            </a:r>
          </a:p>
        </p:txBody>
      </p:sp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676275" y="6467475"/>
            <a:ext cx="2143125" cy="200025"/>
          </a:xfrm>
          <a:prstGeom prst="rect">
            <a:avLst/>
          </a:prstGeom>
        </p:spPr>
      </p:pic>
      <p:sp>
        <p:nvSpPr>
          <p:cNvPr id="9" name="object 9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pc="10" dirty="0"/>
              <a:t>7</a:t>
            </a:fld>
            <a:endParaRPr spc="10" dirty="0"/>
          </a:p>
        </p:txBody>
      </p:sp>
      <p:sp>
        <p:nvSpPr>
          <p:cNvPr id="8" name="TextBox 7"/>
          <p:cNvSpPr txBox="1"/>
          <p:nvPr/>
        </p:nvSpPr>
        <p:spPr>
          <a:xfrm>
            <a:off x="3581400" y="1981200"/>
            <a:ext cx="673989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3200" dirty="0" smtClean="0"/>
              <a:t>Improved employee development and performance management.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3200" dirty="0" smtClean="0"/>
              <a:t>Data-driven insights for informed decision- making.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3200" dirty="0" smtClean="0"/>
              <a:t>A comprehensive excel-based tool for employee performance analysis.</a:t>
            </a:r>
            <a:endParaRPr lang="en-IN" sz="32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6E06195E-16D6-79D8-7A9F-F8EB1FE9E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Dataset Description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14400" y="1600200"/>
            <a:ext cx="74676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3200" dirty="0" smtClean="0"/>
              <a:t>Employee performance data (e.g., sales, productivity, quality)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3200" dirty="0" smtClean="0"/>
              <a:t>Demographic data (e.g., Job title, department , location )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3200" dirty="0" smtClean="0"/>
              <a:t>Historical performance data for trend analysis</a:t>
            </a:r>
            <a:endParaRPr lang="en-IN" sz="3200" dirty="0"/>
          </a:p>
        </p:txBody>
      </p:sp>
    </p:spTree>
    <p:extLst>
      <p:ext uri="{BB962C8B-B14F-4D97-AF65-F5344CB8AC3E}">
        <p14:creationId xmlns:p14="http://schemas.microsoft.com/office/powerpoint/2010/main" val="27206606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52475" y="6486037"/>
            <a:ext cx="1773555" cy="16637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>
              <a:lnSpc>
                <a:spcPts val="1275"/>
              </a:lnSpc>
            </a:pPr>
            <a:r>
              <a:rPr sz="1100" spc="20" dirty="0">
                <a:solidFill>
                  <a:srgbClr val="2D83C3"/>
                </a:solidFill>
                <a:latin typeface="Trebuchet MS"/>
                <a:cs typeface="Trebuchet MS"/>
              </a:rPr>
              <a:t>3/21/202</a:t>
            </a:r>
            <a:r>
              <a:rPr sz="1100" spc="10" dirty="0">
                <a:solidFill>
                  <a:srgbClr val="2D83C3"/>
                </a:solidFill>
                <a:latin typeface="Trebuchet MS"/>
                <a:cs typeface="Trebuchet MS"/>
              </a:rPr>
              <a:t>4</a:t>
            </a:r>
            <a:r>
              <a:rPr sz="1100" dirty="0">
                <a:solidFill>
                  <a:srgbClr val="2D83C3"/>
                </a:solidFill>
                <a:latin typeface="Trebuchet MS"/>
                <a:cs typeface="Trebuchet MS"/>
              </a:rPr>
              <a:t> </a:t>
            </a:r>
            <a:r>
              <a:rPr sz="1100" spc="130" dirty="0">
                <a:solidFill>
                  <a:srgbClr val="2D83C3"/>
                </a:solidFill>
                <a:latin typeface="Trebuchet MS"/>
                <a:cs typeface="Trebuchet MS"/>
              </a:rPr>
              <a:t> </a:t>
            </a:r>
            <a:r>
              <a:rPr sz="1100" b="1" spc="50" dirty="0">
                <a:solidFill>
                  <a:srgbClr val="2D83C3"/>
                </a:solidFill>
                <a:latin typeface="Trebuchet MS"/>
                <a:cs typeface="Trebuchet MS"/>
              </a:rPr>
              <a:t>A</a:t>
            </a:r>
            <a:r>
              <a:rPr sz="1100" b="1" spc="15" dirty="0">
                <a:solidFill>
                  <a:srgbClr val="2D83C3"/>
                </a:solidFill>
                <a:latin typeface="Trebuchet MS"/>
                <a:cs typeface="Trebuchet MS"/>
              </a:rPr>
              <a:t>nnu</a:t>
            </a:r>
            <a:r>
              <a:rPr sz="1100" b="1" spc="10" dirty="0">
                <a:solidFill>
                  <a:srgbClr val="2D83C3"/>
                </a:solidFill>
                <a:latin typeface="Trebuchet MS"/>
                <a:cs typeface="Trebuchet MS"/>
              </a:rPr>
              <a:t>al</a:t>
            </a:r>
            <a:r>
              <a:rPr sz="1100" b="1" spc="-140" dirty="0">
                <a:solidFill>
                  <a:srgbClr val="2D83C3"/>
                </a:solidFill>
                <a:latin typeface="Trebuchet MS"/>
                <a:cs typeface="Trebuchet MS"/>
              </a:rPr>
              <a:t> </a:t>
            </a:r>
            <a:r>
              <a:rPr sz="1100" b="1" dirty="0">
                <a:solidFill>
                  <a:srgbClr val="2D83C3"/>
                </a:solidFill>
                <a:latin typeface="Trebuchet MS"/>
                <a:cs typeface="Trebuchet MS"/>
              </a:rPr>
              <a:t>R</a:t>
            </a:r>
            <a:r>
              <a:rPr sz="1100" b="1" spc="35" dirty="0">
                <a:solidFill>
                  <a:srgbClr val="2D83C3"/>
                </a:solidFill>
                <a:latin typeface="Trebuchet MS"/>
                <a:cs typeface="Trebuchet MS"/>
              </a:rPr>
              <a:t>e</a:t>
            </a:r>
            <a:r>
              <a:rPr sz="1100" b="1" spc="90" dirty="0">
                <a:solidFill>
                  <a:srgbClr val="2D83C3"/>
                </a:solidFill>
                <a:latin typeface="Trebuchet MS"/>
                <a:cs typeface="Trebuchet MS"/>
              </a:rPr>
              <a:t>v</a:t>
            </a:r>
            <a:r>
              <a:rPr sz="1100" b="1" spc="-35" dirty="0">
                <a:solidFill>
                  <a:srgbClr val="2D83C3"/>
                </a:solidFill>
                <a:latin typeface="Trebuchet MS"/>
                <a:cs typeface="Trebuchet MS"/>
              </a:rPr>
              <a:t>i</a:t>
            </a:r>
            <a:r>
              <a:rPr sz="1100" b="1" spc="35" dirty="0">
                <a:solidFill>
                  <a:srgbClr val="2D83C3"/>
                </a:solidFill>
                <a:latin typeface="Trebuchet MS"/>
                <a:cs typeface="Trebuchet MS"/>
              </a:rPr>
              <a:t>e</a:t>
            </a:r>
            <a:r>
              <a:rPr sz="1100" b="1" spc="15" dirty="0">
                <a:solidFill>
                  <a:srgbClr val="2D83C3"/>
                </a:solidFill>
                <a:latin typeface="Trebuchet MS"/>
                <a:cs typeface="Trebuchet MS"/>
              </a:rPr>
              <a:t>w</a:t>
            </a:r>
            <a:endParaRPr sz="1100">
              <a:latin typeface="Trebuchet MS"/>
              <a:cs typeface="Trebuchet MS"/>
            </a:endParaRPr>
          </a:p>
        </p:txBody>
      </p:sp>
      <p:sp>
        <p:nvSpPr>
          <p:cNvPr id="3" name="object 3"/>
          <p:cNvSpPr/>
          <p:nvPr/>
        </p:nvSpPr>
        <p:spPr>
          <a:xfrm>
            <a:off x="9353550" y="5362575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457200" y="0"/>
                </a:moveTo>
                <a:lnTo>
                  <a:pt x="0" y="0"/>
                </a:lnTo>
                <a:lnTo>
                  <a:pt x="0" y="457200"/>
                </a:lnTo>
                <a:lnTo>
                  <a:pt x="457200" y="457200"/>
                </a:lnTo>
                <a:lnTo>
                  <a:pt x="457200" y="0"/>
                </a:lnTo>
                <a:close/>
              </a:path>
            </a:pathLst>
          </a:custGeom>
          <a:solidFill>
            <a:srgbClr val="42AF51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9353550" y="5895975"/>
            <a:ext cx="180975" cy="180975"/>
          </a:xfrm>
          <a:custGeom>
            <a:avLst/>
            <a:gdLst/>
            <a:ahLst/>
            <a:cxnLst/>
            <a:rect l="l" t="t" r="r" b="b"/>
            <a:pathLst>
              <a:path w="180975" h="180975">
                <a:moveTo>
                  <a:pt x="180975" y="0"/>
                </a:moveTo>
                <a:lnTo>
                  <a:pt x="0" y="0"/>
                </a:lnTo>
                <a:lnTo>
                  <a:pt x="0" y="180975"/>
                </a:lnTo>
                <a:lnTo>
                  <a:pt x="180975" y="180975"/>
                </a:lnTo>
                <a:lnTo>
                  <a:pt x="180975" y="0"/>
                </a:lnTo>
                <a:close/>
              </a:path>
            </a:pathLst>
          </a:custGeom>
          <a:solidFill>
            <a:srgbClr val="2D936B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6675" y="3381373"/>
            <a:ext cx="2466975" cy="3419475"/>
          </a:xfrm>
          <a:prstGeom prst="rect">
            <a:avLst/>
          </a:prstGeom>
        </p:spPr>
      </p:pic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739775" y="654938"/>
            <a:ext cx="8480425" cy="670696"/>
          </a:xfrm>
          <a:prstGeom prst="rect">
            <a:avLst/>
          </a:prstGeom>
        </p:spPr>
        <p:txBody>
          <a:bodyPr vert="horz" wrap="square" lIns="0" tIns="1651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0"/>
              </a:spcBef>
            </a:pPr>
            <a:r>
              <a:rPr sz="4250" spc="15" dirty="0"/>
              <a:t>THE</a:t>
            </a:r>
            <a:r>
              <a:rPr sz="4250" spc="20" dirty="0"/>
              <a:t> </a:t>
            </a:r>
            <a:r>
              <a:rPr lang="en-US" sz="4250" spc="20" dirty="0"/>
              <a:t>"</a:t>
            </a:r>
            <a:r>
              <a:rPr sz="4250" spc="10" dirty="0"/>
              <a:t>WOW</a:t>
            </a:r>
            <a:r>
              <a:rPr lang="en-US" sz="4250" spc="10" dirty="0"/>
              <a:t>"</a:t>
            </a:r>
            <a:r>
              <a:rPr sz="4250" spc="85" dirty="0"/>
              <a:t> </a:t>
            </a:r>
            <a:r>
              <a:rPr sz="4250" spc="10" dirty="0"/>
              <a:t>IN</a:t>
            </a:r>
            <a:r>
              <a:rPr sz="4250" spc="-5" dirty="0"/>
              <a:t> </a:t>
            </a:r>
            <a:r>
              <a:rPr sz="4250" spc="15" dirty="0"/>
              <a:t>OUR</a:t>
            </a:r>
            <a:r>
              <a:rPr sz="4250" spc="-10" dirty="0"/>
              <a:t> </a:t>
            </a:r>
            <a:r>
              <a:rPr sz="4250" spc="20" dirty="0"/>
              <a:t>SOLUTION</a:t>
            </a:r>
            <a:endParaRPr sz="4250" dirty="0"/>
          </a:p>
        </p:txBody>
      </p:sp>
      <p:sp>
        <p:nvSpPr>
          <p:cNvPr id="8" name="object 8"/>
          <p:cNvSpPr txBox="1"/>
          <p:nvPr/>
        </p:nvSpPr>
        <p:spPr>
          <a:xfrm>
            <a:off x="11277218" y="6473337"/>
            <a:ext cx="228600" cy="191770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55"/>
              </a:spcBef>
            </a:pPr>
            <a:fld id="{81D60167-4931-47E6-BA6A-407CBD079E47}" type="slidenum">
              <a:rPr sz="1100" spc="10" dirty="0">
                <a:solidFill>
                  <a:srgbClr val="2D936B"/>
                </a:solidFill>
                <a:latin typeface="Trebuchet MS"/>
                <a:cs typeface="Trebuchet MS"/>
              </a:rPr>
              <a:t>9</a:t>
            </a:fld>
            <a:endParaRPr sz="1100">
              <a:latin typeface="Trebuchet MS"/>
              <a:cs typeface="Trebuchet M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FAD9CEB2-36E1-0550-426B-2FAF97882044}"/>
              </a:ext>
            </a:extLst>
          </p:cNvPr>
          <p:cNvSpPr txBox="1"/>
          <p:nvPr/>
        </p:nvSpPr>
        <p:spPr>
          <a:xfrm>
            <a:off x="3124200" y="4106296"/>
            <a:ext cx="853401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endParaRPr lang="en-US" sz="2800" b="0" i="0" dirty="0">
              <a:solidFill>
                <a:srgbClr val="0D0D0D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419350" y="2133600"/>
            <a:ext cx="73914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v"/>
            </a:pPr>
            <a:r>
              <a:rPr lang="en-US" sz="3200" dirty="0" smtClean="0"/>
              <a:t>The “wow "in our solution is filtering the gender, which category we want take easily by using this filter option.</a:t>
            </a:r>
            <a:endParaRPr lang="en-IN" sz="32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283</TotalTime>
  <Words>441</Words>
  <Application>Microsoft Office PowerPoint</Application>
  <PresentationFormat>Widescreen</PresentationFormat>
  <Paragraphs>74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Calibri</vt:lpstr>
      <vt:lpstr>Roboto</vt:lpstr>
      <vt:lpstr>Times New Roman</vt:lpstr>
      <vt:lpstr>Trebuchet MS</vt:lpstr>
      <vt:lpstr>Wingdings</vt:lpstr>
      <vt:lpstr>Office Theme</vt:lpstr>
      <vt:lpstr>Employee Data Analysis using Excel  </vt:lpstr>
      <vt:lpstr>PROJECT TITLE</vt:lpstr>
      <vt:lpstr>AGENDA</vt:lpstr>
      <vt:lpstr>PROBLEM STATEMENT</vt:lpstr>
      <vt:lpstr>PROJECT OVERVIEW</vt:lpstr>
      <vt:lpstr>WHO ARE THE END USERS?</vt:lpstr>
      <vt:lpstr>OUR SOLUTION AND ITS VALUE PROPOSITION</vt:lpstr>
      <vt:lpstr>Dataset Description</vt:lpstr>
      <vt:lpstr>THE "WOW" IN OUR SOLUTION</vt:lpstr>
      <vt:lpstr>PowerPoint Presentation</vt:lpstr>
      <vt:lpstr>MODELING</vt:lpstr>
      <vt:lpstr>RESULTS</vt:lpstr>
      <vt:lpstr>conclusion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Face Mask Detection using Convolutional Neural Network (CNN)</dc:title>
  <dc:creator>Konduru Narasimha</dc:creator>
  <cp:lastModifiedBy>Vasu</cp:lastModifiedBy>
  <cp:revision>23</cp:revision>
  <dcterms:created xsi:type="dcterms:W3CDTF">2024-03-29T15:07:22Z</dcterms:created>
  <dcterms:modified xsi:type="dcterms:W3CDTF">2024-09-01T09:42:45Z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2024-03-21T00:00:00Z</vt:filetime>
  </property>
  <property fmtid="{D5CDD505-2E9C-101B-9397-08002B2CF9AE}" pid="3" name="LastSaved">
    <vt:filetime>2024-03-29T00:00:00Z</vt:filetime>
  </property>
</Properties>
</file>